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6" r:id="rId21"/>
    <p:sldId id="272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C1DDF-548D-4AEF-AE86-EB98AEDC608B}" type="datetimeFigureOut">
              <a:rPr lang="ru-RU"/>
              <a:pPr>
                <a:defRPr/>
              </a:pPr>
              <a:t>09.03.2012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7428D6-1666-430E-8B35-809FBF9ED2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888F1-FE14-4DFE-9667-1A8FE8AECFDC}" type="datetimeFigureOut">
              <a:rPr lang="ru-RU"/>
              <a:pPr>
                <a:defRPr/>
              </a:pPr>
              <a:t>09.03.2012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58AA3-3189-4DA9-A59E-6695356B08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742F1-E0D6-4760-8D96-F710133B31DB}" type="datetimeFigureOut">
              <a:rPr lang="ru-RU"/>
              <a:pPr>
                <a:defRPr/>
              </a:pPr>
              <a:t>09.03.2012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1687CB-618E-4603-ACE0-58B4875456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C5790-C8A4-40E0-BBE4-728938CF64C0}" type="datetimeFigureOut">
              <a:rPr lang="ru-RU"/>
              <a:pPr>
                <a:defRPr/>
              </a:pPr>
              <a:t>09.03.2012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0F8C9-5C34-47BD-B4AF-4E09A332B5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E1C503-EAA4-4C20-8577-FC34B85790DE}" type="datetimeFigureOut">
              <a:rPr lang="ru-RU"/>
              <a:pPr>
                <a:defRPr/>
              </a:pPr>
              <a:t>09.03.2012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25EDB-E2BE-4A2C-91E9-88B5C02A98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96151D-2D7F-4E9C-AABF-77DF7F160195}" type="datetimeFigureOut">
              <a:rPr lang="ru-RU"/>
              <a:pPr>
                <a:defRPr/>
              </a:pPr>
              <a:t>09.03.2012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9AB06F-2029-4D37-9B27-147401C007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53A3C-59D5-4DEC-BB27-80F6E9CF41FB}" type="datetimeFigureOut">
              <a:rPr lang="ru-RU"/>
              <a:pPr>
                <a:defRPr/>
              </a:pPr>
              <a:t>09.03.2012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D2BA0C-4C59-4193-A054-B4BAA31714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EA3556-8420-40DB-B500-90DC79B1DB1C}" type="datetimeFigureOut">
              <a:rPr lang="ru-RU"/>
              <a:pPr>
                <a:defRPr/>
              </a:pPr>
              <a:t>09.03.2012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28F4F6-C82E-43D2-BCBC-00DC67638E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E7504-22B6-4B4A-A366-F40F7593FFE0}" type="datetimeFigureOut">
              <a:rPr lang="ru-RU"/>
              <a:pPr>
                <a:defRPr/>
              </a:pPr>
              <a:t>09.03.2012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AA1E7A-395D-4D18-A46D-89FEFC1F7E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C4166-4063-45AF-AD84-7CA982C7504D}" type="datetimeFigureOut">
              <a:rPr lang="ru-RU"/>
              <a:pPr>
                <a:defRPr/>
              </a:pPr>
              <a:t>09.03.2012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24353-F74D-43C9-83E9-F3DEEE0E1A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089512-AF8F-4EE5-B3C6-4968298AEBEF}" type="datetimeFigureOut">
              <a:rPr lang="ru-RU"/>
              <a:pPr>
                <a:defRPr/>
              </a:pPr>
              <a:t>09.03.2012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33DB1E-99C0-4BA2-9F2D-E16211E4D3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0C17383-8DFF-4DB0-8F57-CC7BFC9B4227}" type="datetimeFigureOut">
              <a:rPr lang="ru-RU"/>
              <a:pPr>
                <a:defRPr/>
              </a:pPr>
              <a:t>09.03.2012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0F70202-9B0C-488C-AB1C-7586AB6598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19" r:id="rId4"/>
    <p:sldLayoutId id="2147483723" r:id="rId5"/>
    <p:sldLayoutId id="2147483718" r:id="rId6"/>
    <p:sldLayoutId id="2147483724" r:id="rId7"/>
    <p:sldLayoutId id="2147483725" r:id="rId8"/>
    <p:sldLayoutId id="2147483726" r:id="rId9"/>
    <p:sldLayoutId id="2147483717" r:id="rId10"/>
    <p:sldLayoutId id="2147483727" r:id="rId11"/>
  </p:sldLayoutIdLst>
  <p:transition>
    <p:wip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143116"/>
            <a:ext cx="8305800" cy="1981200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  <a:scene3d>
              <a:camera prst="perspectiveAbove"/>
              <a:lightRig rig="threePt" dir="t"/>
            </a:scene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7200" dirty="0" smtClean="0">
                <a:ln w="3200">
                  <a:solidFill>
                    <a:sysClr val="windowText" lastClr="000000">
                      <a:alpha val="25000"/>
                    </a:sysClr>
                  </a:solidFill>
                  <a:prstDash val="solid"/>
                  <a:round/>
                </a:ln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50800" dist="25400" dir="13500000">
                    <a:srgbClr val="000000">
                      <a:alpha val="70000"/>
                    </a:srgbClr>
                  </a:innerShdw>
                  <a:reflection blurRad="6350" stA="60000" endA="900" endPos="60000" dist="60007" dir="5400000" sy="-100000" algn="bl" rotWithShape="0"/>
                </a:effectLst>
                <a:latin typeface="Arial" pitchFamily="34" charset="0"/>
                <a:cs typeface="Arial" pitchFamily="34" charset="0"/>
              </a:rPr>
              <a:t>Word Formation</a:t>
            </a:r>
            <a:endParaRPr lang="ru-RU" sz="7200" dirty="0">
              <a:ln w="3200">
                <a:solidFill>
                  <a:sysClr val="windowText" lastClr="000000">
                    <a:alpha val="25000"/>
                  </a:sysClr>
                </a:solidFill>
                <a:prstDash val="solid"/>
                <a:round/>
              </a:ln>
              <a:solidFill>
                <a:schemeClr val="tx2">
                  <a:lumMod val="50000"/>
                </a:schemeClr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innerShdw blurRad="50800" dist="25400" dir="13500000">
                  <a:srgbClr val="000000">
                    <a:alpha val="70000"/>
                  </a:srgbClr>
                </a:innerShdw>
                <a:reflection blurRad="6350" stA="60000" endA="900" endPos="60000" dist="60007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4140199" y="4797152"/>
            <a:ext cx="626427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 dirty="0">
                <a:solidFill>
                  <a:schemeClr val="tx2"/>
                </a:solidFill>
                <a:latin typeface="Times New Roman" pitchFamily="18" charset="0"/>
              </a:rPr>
              <a:t>Рахматуллина </a:t>
            </a:r>
            <a:r>
              <a:rPr lang="ru-RU" sz="2400" b="1" i="1" dirty="0" err="1">
                <a:solidFill>
                  <a:schemeClr val="tx2"/>
                </a:solidFill>
                <a:latin typeface="Times New Roman" pitchFamily="18" charset="0"/>
              </a:rPr>
              <a:t>Асия</a:t>
            </a:r>
            <a:r>
              <a:rPr lang="ru-RU" sz="2400" b="1" i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tx2"/>
                </a:solidFill>
                <a:latin typeface="Times New Roman" pitchFamily="18" charset="0"/>
              </a:rPr>
              <a:t>Шайхулловна</a:t>
            </a:r>
            <a:endParaRPr lang="ru-RU" sz="2400" b="1" i="1" dirty="0">
              <a:solidFill>
                <a:schemeClr val="tx2"/>
              </a:solidFill>
              <a:latin typeface="Times New Roman" pitchFamily="18" charset="0"/>
            </a:endParaRPr>
          </a:p>
          <a:p>
            <a:r>
              <a:rPr lang="ru-RU" sz="2400" b="1" i="1" dirty="0">
                <a:solidFill>
                  <a:schemeClr val="tx2"/>
                </a:solidFill>
                <a:latin typeface="Times New Roman" pitchFamily="18" charset="0"/>
              </a:rPr>
              <a:t>учитель английского языка</a:t>
            </a:r>
          </a:p>
          <a:p>
            <a:r>
              <a:rPr lang="ru-RU" sz="2400" b="1" i="1" dirty="0">
                <a:solidFill>
                  <a:schemeClr val="tx2"/>
                </a:solidFill>
                <a:latin typeface="Times New Roman" pitchFamily="18" charset="0"/>
              </a:rPr>
              <a:t>МОУ </a:t>
            </a:r>
            <a:r>
              <a:rPr lang="en-US" sz="2400" b="1" i="1" dirty="0">
                <a:solidFill>
                  <a:schemeClr val="tx2"/>
                </a:solidFill>
                <a:latin typeface="Times New Roman" pitchFamily="18" charset="0"/>
              </a:rPr>
              <a:t>“</a:t>
            </a:r>
            <a:r>
              <a:rPr lang="ru-RU" sz="2400" b="1" i="1" dirty="0">
                <a:solidFill>
                  <a:schemeClr val="tx2"/>
                </a:solidFill>
                <a:latin typeface="Times New Roman" pitchFamily="18" charset="0"/>
              </a:rPr>
              <a:t>Кузьмоловская СОШ №1</a:t>
            </a:r>
            <a:r>
              <a:rPr lang="en-US" sz="2400" b="1" i="1" dirty="0">
                <a:solidFill>
                  <a:schemeClr val="tx2"/>
                </a:solidFill>
                <a:latin typeface="Times New Roman" pitchFamily="18" charset="0"/>
              </a:rPr>
              <a:t>”</a:t>
            </a:r>
            <a:endParaRPr lang="ru-RU" sz="2400" b="1" i="1" dirty="0">
              <a:solidFill>
                <a:schemeClr val="tx2"/>
              </a:solidFill>
              <a:latin typeface="Times New Roman" pitchFamily="18" charset="0"/>
            </a:endParaRPr>
          </a:p>
          <a:p>
            <a:r>
              <a:rPr lang="ru-RU" sz="2400" b="1" i="1" dirty="0">
                <a:solidFill>
                  <a:schemeClr val="tx2"/>
                </a:solidFill>
                <a:latin typeface="Times New Roman" pitchFamily="18" charset="0"/>
              </a:rPr>
              <a:t>Ленинградская </a:t>
            </a:r>
            <a:r>
              <a:rPr lang="ru-RU" sz="2400" b="1" i="1" dirty="0" smtClean="0">
                <a:solidFill>
                  <a:schemeClr val="tx2"/>
                </a:solidFill>
                <a:latin typeface="Times New Roman" pitchFamily="18" charset="0"/>
              </a:rPr>
              <a:t>область</a:t>
            </a:r>
          </a:p>
          <a:p>
            <a:r>
              <a:rPr lang="ru-RU" sz="2400" b="1" i="1" smtClean="0">
                <a:solidFill>
                  <a:schemeClr val="tx2"/>
                </a:solidFill>
                <a:latin typeface="Times New Roman" pitchFamily="18" charset="0"/>
              </a:rPr>
              <a:t>Учащиеся 10-11Б</a:t>
            </a:r>
            <a:endParaRPr lang="ru-RU" sz="2400" b="1" i="1" dirty="0"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142875"/>
            <a:ext cx="8686800" cy="8382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Forming Adjectives with Negative Meaning</a:t>
            </a:r>
            <a:endParaRPr lang="ru-RU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1285875"/>
            <a:ext cx="8624888" cy="2232025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 typeface="Wingdings 2" pitchFamily="18" charset="2"/>
              <a:buNone/>
              <a:defRPr/>
            </a:pPr>
            <a:r>
              <a:rPr lang="en-US" sz="2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Negative adjectives are often formed with the prefix </a:t>
            </a:r>
            <a:r>
              <a:rPr lang="en-US" sz="22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un-</a:t>
            </a:r>
            <a:r>
              <a:rPr lang="en-US" sz="220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able-unable </a:t>
            </a:r>
            <a:r>
              <a:rPr lang="en-US" sz="2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(not able)</a:t>
            </a:r>
            <a:endParaRPr lang="ru-RU" sz="22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  <a:defRPr/>
            </a:pPr>
            <a:r>
              <a:rPr lang="en-US" sz="2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Other prefixes commonly used to make negative forms are: </a:t>
            </a:r>
            <a:r>
              <a:rPr lang="en-US" sz="22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in-</a:t>
            </a:r>
            <a:r>
              <a:rPr lang="en-US" sz="220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(inconsistent); </a:t>
            </a:r>
            <a:r>
              <a:rPr lang="en-US" sz="22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dis-</a:t>
            </a:r>
            <a:r>
              <a:rPr lang="en-US" sz="2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(disused); </a:t>
            </a:r>
            <a:r>
              <a:rPr lang="en-US" sz="22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miss-</a:t>
            </a:r>
            <a:r>
              <a:rPr lang="en-US" sz="220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(mistaken); </a:t>
            </a:r>
            <a:r>
              <a:rPr lang="en-US" sz="22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anti-</a:t>
            </a:r>
            <a:r>
              <a:rPr lang="en-US" sz="22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(antiseptic); </a:t>
            </a:r>
            <a:r>
              <a:rPr lang="en-US" sz="22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non-</a:t>
            </a:r>
            <a:r>
              <a:rPr lang="en-US" sz="2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(non- stop); </a:t>
            </a:r>
            <a:r>
              <a:rPr lang="en-US" sz="22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over- </a:t>
            </a:r>
            <a:r>
              <a:rPr lang="en-US" sz="22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(overcrowed).</a:t>
            </a:r>
            <a:endParaRPr lang="ru-RU" sz="2200" i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  <a:defRPr/>
            </a:pPr>
            <a:r>
              <a:rPr lang="en-US" sz="2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NB:</a:t>
            </a:r>
            <a:r>
              <a:rPr lang="en-US" sz="2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mis</a:t>
            </a:r>
            <a:r>
              <a:rPr lang="en-US" sz="220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is generally used in negative forms to mean that something has been done incorrectly or badly.</a:t>
            </a:r>
            <a:endParaRPr lang="ru-RU" sz="2200" i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1" name="TextBox 3">
            <a:hlinkClick r:id="" action="ppaction://hlinkshowjump?jump=nextslide" highlightClick="1"/>
          </p:cNvPr>
          <p:cNvSpPr txBox="1">
            <a:spLocks noChangeArrowheads="1"/>
          </p:cNvSpPr>
          <p:nvPr/>
        </p:nvSpPr>
        <p:spPr bwMode="auto">
          <a:xfrm>
            <a:off x="214313" y="5857875"/>
            <a:ext cx="278606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800" b="1" i="1">
                <a:latin typeface="Times New Roman" pitchFamily="18" charset="0"/>
                <a:cs typeface="Times New Roman" pitchFamily="18" charset="0"/>
              </a:rPr>
              <a:t>Exercise</a:t>
            </a:r>
            <a:r>
              <a:rPr lang="ru-RU" sz="4800" b="1" i="1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50" y="3714750"/>
            <a:ext cx="8643938" cy="21272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Many negative adjectives are formed by doubling the first letter of the word and placing on i before it, especially words beginning with </a:t>
            </a:r>
            <a:r>
              <a:rPr lang="en-US" sz="2200" b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20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200" b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or</a:t>
            </a:r>
            <a:r>
              <a:rPr lang="en-US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(irreversible- not reversible, illogical- not logical, immoral- not moral).</a:t>
            </a:r>
            <a:endParaRPr lang="ru-RU" sz="22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Root words beginning with </a:t>
            </a:r>
            <a:r>
              <a:rPr lang="en-US" sz="2200" b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usually form negatives with the prefix </a:t>
            </a:r>
            <a:r>
              <a:rPr lang="en-US" sz="2200" b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im</a:t>
            </a:r>
            <a:r>
              <a:rPr lang="en-US" sz="220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(impatient=not patient, imperfect= not perfect).</a:t>
            </a:r>
            <a:endParaRPr lang="ru-RU" sz="22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22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142875"/>
            <a:ext cx="8686800" cy="8382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b="1" cap="none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1) Fill in the correct form of the words in brackets.</a:t>
            </a:r>
            <a:endParaRPr lang="ru-RU" cap="none" dirty="0"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My dog is very...............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(obedient);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he won't do anything I say.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John must be the.............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(luckiest)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person I know. Everything always goes wrong for him.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Mary is always late; she's so.............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(reliable).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Spending hours on the internet and not speaking to others is very.................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(social)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behavior.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She got her dog from an animal shelter. He had been.........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(treated)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in the past, but he's happy with her.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doctor told him that he was rather.............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(weight)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and should start a diet immediately.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He finally got a job after being..........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(employed)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for six months.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Please, put out your cigarette. This is a.............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(smoking)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area.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9.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buses are on strike today which is very............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(convenient).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10.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advertisers were criticized for giving..........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(leading)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information.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214313"/>
            <a:ext cx="8686800" cy="8382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en-US" b="1" cap="none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Fill in the correct form of the words in brackets.</a:t>
            </a:r>
            <a:endParaRPr lang="ru-RU" dirty="0">
              <a:effectLst/>
            </a:endParaRPr>
          </a:p>
        </p:txBody>
      </p:sp>
      <p:sp>
        <p:nvSpPr>
          <p:cNvPr id="2457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 is........... </a:t>
            </a:r>
            <a:r>
              <a:rPr lang="en-US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(responsible)</a:t>
            </a:r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not to put out your campfire properly when you are camping in the woods.</a:t>
            </a:r>
            <a:endParaRPr lang="ru-RU" sz="20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Tom's handwriting is so bad that it is almost......... </a:t>
            </a:r>
            <a:r>
              <a:rPr lang="en-US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(legible).</a:t>
            </a:r>
            <a:endParaRPr lang="ru-RU" sz="20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 don't really want to go to the party, but it would be........... </a:t>
            </a:r>
            <a:r>
              <a:rPr lang="en-US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(polite)</a:t>
            </a:r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to refuse the invitation.</a:t>
            </a:r>
            <a:endParaRPr lang="ru-RU" sz="20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 is.......... </a:t>
            </a:r>
            <a:r>
              <a:rPr lang="en-US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(possible)</a:t>
            </a:r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or unauthorized people to get past our new security system.</a:t>
            </a:r>
            <a:endParaRPr lang="ru-RU" sz="20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 is.............. </a:t>
            </a:r>
            <a:r>
              <a:rPr lang="en-US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(legal)</a:t>
            </a:r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not to wear a seat belt  when you are driving in Britain.</a:t>
            </a:r>
            <a:endParaRPr lang="ru-RU" sz="20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Nick's suggestion was well- meaning but........... </a:t>
            </a:r>
            <a:r>
              <a:rPr lang="en-US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(practical).</a:t>
            </a:r>
            <a:endParaRPr lang="ru-RU" sz="20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Bob is very............ </a:t>
            </a:r>
            <a:r>
              <a:rPr lang="en-US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(mature);</a:t>
            </a:r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he acts like a teenager at times, not a grown man of forty.</a:t>
            </a:r>
            <a:endParaRPr lang="ru-RU" sz="20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seminar was a waste of time because a lot of the information was.........</a:t>
            </a:r>
            <a:r>
              <a:rPr lang="en-US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(relevant).</a:t>
            </a:r>
            <a:endParaRPr lang="ru-RU" sz="20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357188"/>
            <a:ext cx="8686800" cy="8382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Forming Nouns from Verbs</a:t>
            </a:r>
            <a:endParaRPr lang="ru-RU" sz="32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1214438"/>
            <a:ext cx="8053387" cy="1303337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buFont typeface="Wingdings 2" pitchFamily="18" charset="2"/>
              <a:buNone/>
              <a:defRPr/>
            </a:pPr>
            <a:r>
              <a:rPr lang="en-US" sz="2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Some verbs form nouns which end in </a:t>
            </a:r>
            <a:r>
              <a:rPr lang="en-US" sz="28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-ance</a:t>
            </a:r>
            <a:r>
              <a:rPr lang="en-US" sz="2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or </a:t>
            </a:r>
            <a:r>
              <a:rPr lang="en-US" sz="28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-ence</a:t>
            </a:r>
            <a:r>
              <a:rPr lang="en-US" sz="280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. </a:t>
            </a:r>
            <a:endParaRPr lang="ru-RU" sz="2800" smtClean="0">
              <a:solidFill>
                <a:schemeClr val="hlink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en-US" sz="28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accept- acceptance, exist- existence.</a:t>
            </a:r>
            <a:endParaRPr lang="ru-RU" sz="2800" i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3" name="TextBox 3"/>
          <p:cNvSpPr txBox="1">
            <a:spLocks noChangeArrowheads="1"/>
          </p:cNvSpPr>
          <p:nvPr/>
        </p:nvSpPr>
        <p:spPr bwMode="auto">
          <a:xfrm>
            <a:off x="285750" y="2714625"/>
            <a:ext cx="8215313" cy="384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Times New Roman" pitchFamily="18" charset="0"/>
                <a:cs typeface="Times New Roman" pitchFamily="18" charset="0"/>
              </a:rPr>
              <a:t>Fill in the correct form of the words in brackets.</a:t>
            </a:r>
          </a:p>
          <a:p>
            <a:endParaRPr lang="ru-RU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Helen gave an amazing...........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(perform)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 in the play.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I wish I had more.............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(confide)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 in my own abilities.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The twins are so alike it's hard to tell the.............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(differ)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 between them.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The................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(attend)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 at last week's meeting was the highest ever recorded.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At TV appeal was launched after the little girl's...............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(disappear).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This building looks like a hotel, but it's actually a private............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(reside).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Her last employer gave her such a good..........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(refer),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 I don't think she will have a problem getting another job.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I haven't got a...............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(prefer);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  you choose.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285750"/>
            <a:ext cx="8686800" cy="8382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Revision Box</a:t>
            </a:r>
            <a:endParaRPr lang="ru-RU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1357313"/>
            <a:ext cx="8686800" cy="5018087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32500" lnSpcReduction="20000"/>
          </a:bodyPr>
          <a:lstStyle/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8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Fill in the correct form in the words in the brackets.</a:t>
            </a: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59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Tom’s brother is a................ </a:t>
            </a: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(fame)</a:t>
            </a: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singer.</a:t>
            </a:r>
            <a:endParaRPr lang="ru-RU" sz="5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Simon never studies, so it is............... </a:t>
            </a: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(doubt)</a:t>
            </a: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that he will pass his exams.</a:t>
            </a:r>
            <a:endParaRPr lang="ru-RU" sz="5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Advertisements should not give........... </a:t>
            </a: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(leading)</a:t>
            </a: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information about a product.</a:t>
            </a:r>
            <a:endParaRPr lang="ru-RU" sz="5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We realized that we had been driving in the wrong ........... </a:t>
            </a: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(direct),</a:t>
            </a: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for half an hour.</a:t>
            </a:r>
            <a:endParaRPr lang="ru-RU" sz="5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James felt very........... </a:t>
            </a: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(guilt)</a:t>
            </a: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about lying to his boss.</a:t>
            </a:r>
            <a:endParaRPr lang="ru-RU" sz="5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video was so............ </a:t>
            </a: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(interest)</a:t>
            </a: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that I watched is twice.</a:t>
            </a:r>
            <a:endParaRPr lang="ru-RU" sz="5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actress was wearing a............ </a:t>
            </a: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(spectacle)</a:t>
            </a: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dress at the awards ceremony.</a:t>
            </a:r>
            <a:endParaRPr lang="ru-RU" sz="5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 was very foggy, so we couldn't see................ </a:t>
            </a: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(clear).</a:t>
            </a:r>
            <a:endParaRPr lang="ru-RU" sz="5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9. </a:t>
            </a: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There is very little.............. </a:t>
            </a: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(differ)</a:t>
            </a: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between the two shirts. They are almost identical.</a:t>
            </a:r>
            <a:endParaRPr lang="ru-RU" sz="5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10. </a:t>
            </a: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You should take out travel................ </a:t>
            </a: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(insure)</a:t>
            </a: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in case anything goes wrong on your trip.</a:t>
            </a:r>
            <a:endParaRPr lang="ru-RU" sz="5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11. </a:t>
            </a: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 is................ </a:t>
            </a: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(legal)</a:t>
            </a: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to park on double yellow lines in Britain.</a:t>
            </a:r>
            <a:endParaRPr lang="ru-RU" sz="5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12. </a:t>
            </a: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door is locked. It will be.......... </a:t>
            </a: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(possible)</a:t>
            </a: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to open it without a key.</a:t>
            </a:r>
            <a:endParaRPr lang="ru-RU" sz="5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13. </a:t>
            </a: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Daisy is good at painting. She has a lot of......... </a:t>
            </a: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(art)</a:t>
            </a: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talent.</a:t>
            </a:r>
            <a:endParaRPr lang="ru-RU" sz="5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14. </a:t>
            </a: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Read the instructions............. </a:t>
            </a: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(careful)</a:t>
            </a: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so that you don't make any mistakes.</a:t>
            </a:r>
            <a:endParaRPr lang="ru-RU" sz="5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15. </a:t>
            </a: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All restaurants in Britain have a..................... </a:t>
            </a:r>
            <a:r>
              <a:rPr lang="ru-RU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5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smoking</a:t>
            </a:r>
            <a:r>
              <a:rPr lang="ru-RU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5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area</a:t>
            </a:r>
            <a:r>
              <a:rPr lang="ru-RU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55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 bwMode="auto">
          <a:xfrm>
            <a:off x="357188" y="142875"/>
            <a:ext cx="8686800" cy="8382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2800" b="1" cap="none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Use the words in capitals to from a word that fits on the space in the same line</a:t>
            </a:r>
            <a:endParaRPr lang="ru-RU" sz="2800" cap="none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0" name="Содержимое 2"/>
          <p:cNvSpPr>
            <a:spLocks noGrp="1"/>
          </p:cNvSpPr>
          <p:nvPr>
            <p:ph idx="1"/>
          </p:nvPr>
        </p:nvSpPr>
        <p:spPr>
          <a:xfrm>
            <a:off x="214313" y="1357313"/>
            <a:ext cx="8715375" cy="4525962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Couch Potato Kids.</a:t>
            </a:r>
            <a:endParaRPr lang="ru-RU" sz="20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14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In 1999, the U.S. Surgeon General stated that the</a:t>
            </a:r>
            <a:endParaRPr lang="ru-RU" sz="14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number  of    </a:t>
            </a:r>
            <a:r>
              <a:rPr lang="en-US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0) overweight   </a:t>
            </a:r>
            <a:r>
              <a:rPr lang="en-US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American children had                  </a:t>
            </a:r>
            <a:r>
              <a:rPr lang="en-US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WEIGHT</a:t>
            </a:r>
            <a:endParaRPr lang="ru-RU" sz="14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increased by an </a:t>
            </a:r>
            <a:r>
              <a:rPr lang="en-US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1).......................... </a:t>
            </a:r>
            <a:r>
              <a:rPr lang="en-US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50 percent in just                   </a:t>
            </a:r>
            <a:r>
              <a:rPr lang="en-US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ALARM</a:t>
            </a:r>
            <a:endParaRPr lang="ru-RU" sz="14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one generation. Children spend an </a:t>
            </a:r>
            <a:r>
              <a:rPr lang="en-US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2).........................             INCREASE</a:t>
            </a:r>
            <a:endParaRPr lang="ru-RU" sz="14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amount if   time in front  of the  television, eating their</a:t>
            </a:r>
            <a:endParaRPr lang="ru-RU" sz="14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3)............................</a:t>
            </a:r>
            <a:r>
              <a:rPr lang="en-US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snacks.  They  keep  themselves                </a:t>
            </a:r>
            <a:r>
              <a:rPr lang="ru-RU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FAVOUR</a:t>
            </a:r>
            <a:endParaRPr lang="ru-RU" sz="14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busy  during </a:t>
            </a:r>
            <a:r>
              <a:rPr lang="en-US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4)..............................</a:t>
            </a:r>
            <a:r>
              <a:rPr lang="en-US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breaks  by  playing        </a:t>
            </a:r>
            <a:r>
              <a:rPr lang="en-US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COMMERCE</a:t>
            </a:r>
            <a:endParaRPr lang="ru-RU" sz="14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computer games. They need </a:t>
            </a:r>
            <a:r>
              <a:rPr lang="en-US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5)........................ </a:t>
            </a:r>
            <a:r>
              <a:rPr lang="en-US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to get         </a:t>
            </a:r>
            <a:r>
              <a:rPr lang="en-US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ENCOURAGE</a:t>
            </a:r>
            <a:endParaRPr lang="ru-RU" sz="14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up off the sofa and do some exercise. Parents should</a:t>
            </a:r>
            <a:endParaRPr lang="ru-RU" sz="14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 different </a:t>
            </a:r>
            <a:r>
              <a:rPr lang="en-US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6) .......................... </a:t>
            </a:r>
            <a:r>
              <a:rPr lang="en-US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with their children and             </a:t>
            </a:r>
            <a:r>
              <a:rPr lang="ru-RU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ACTIVE</a:t>
            </a:r>
            <a:endParaRPr lang="ru-RU" sz="14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show them that exercise can be </a:t>
            </a:r>
            <a:r>
              <a:rPr lang="en-US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7)............................ .                 </a:t>
            </a:r>
            <a:r>
              <a:rPr lang="ru-RU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ENJOY</a:t>
            </a:r>
            <a:endParaRPr lang="ru-RU" sz="14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They should set goals for their children, such as cycling</a:t>
            </a:r>
            <a:endParaRPr lang="ru-RU" sz="14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 certain </a:t>
            </a:r>
            <a:r>
              <a:rPr lang="en-US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8).............................</a:t>
            </a:r>
            <a:r>
              <a:rPr lang="en-US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in a set time, and make              </a:t>
            </a:r>
            <a:r>
              <a:rPr lang="ru-RU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DISTANT</a:t>
            </a:r>
            <a:endParaRPr lang="ru-RU" sz="14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small changes to their </a:t>
            </a:r>
            <a:r>
              <a:rPr lang="en-US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9) ............................... </a:t>
            </a:r>
            <a:r>
              <a:rPr lang="en-US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routine,                </a:t>
            </a:r>
            <a:r>
              <a:rPr lang="ru-RU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DAY</a:t>
            </a:r>
            <a:endParaRPr lang="ru-RU" sz="14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such as walking instead of taking the car of bus. They</a:t>
            </a:r>
            <a:endParaRPr lang="ru-RU" sz="14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should also try to set a good example; they can’t expect</a:t>
            </a:r>
            <a:endParaRPr lang="ru-RU" sz="14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their kids to change their  </a:t>
            </a:r>
            <a:r>
              <a:rPr lang="en-US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10)............................. </a:t>
            </a:r>
            <a:r>
              <a:rPr lang="en-US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if they            </a:t>
            </a:r>
            <a:r>
              <a:rPr lang="ru-RU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1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BEHAVE</a:t>
            </a:r>
            <a:endParaRPr lang="ru-RU" sz="14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won’t make changes themselves. </a:t>
            </a:r>
            <a:endParaRPr lang="ru-RU" sz="14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ru-RU" sz="14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Содержимое 2"/>
          <p:cNvSpPr>
            <a:spLocks noGrp="1"/>
          </p:cNvSpPr>
          <p:nvPr>
            <p:ph idx="1"/>
          </p:nvPr>
        </p:nvSpPr>
        <p:spPr>
          <a:xfrm>
            <a:off x="214313" y="714375"/>
            <a:ext cx="8686800" cy="4525963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B.        Feng Shui.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sz="16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5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Feng Shui (pronounced ‘’phung schway’’)  </a:t>
            </a:r>
            <a:r>
              <a:rPr lang="en-US" sz="15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0) actually                 ACTUAL</a:t>
            </a:r>
            <a:endParaRPr lang="ru-RU" sz="15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5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Means  ‘’wind water’’ and is part of an ancient Chinese</a:t>
            </a:r>
            <a:endParaRPr lang="ru-RU" sz="15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5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philosophy  of nature.  It is a way of understanding the</a:t>
            </a:r>
            <a:endParaRPr lang="ru-RU" sz="15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5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1)....................</a:t>
            </a:r>
            <a:r>
              <a:rPr lang="en-US" sz="15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between nature  and ourselves so that                    </a:t>
            </a:r>
            <a:r>
              <a:rPr lang="en-US" sz="15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RELATION</a:t>
            </a:r>
            <a:endParaRPr lang="ru-RU" sz="15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5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we might live </a:t>
            </a:r>
            <a:r>
              <a:rPr lang="en-US" sz="15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................</a:t>
            </a:r>
            <a:r>
              <a:rPr lang="en-US" sz="15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within our environment. It                        </a:t>
            </a:r>
            <a:r>
              <a:rPr lang="en-US" sz="15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PEACE</a:t>
            </a:r>
            <a:endParaRPr lang="ru-RU" sz="15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5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follows the idea that  our  lives  are deeply affected,</a:t>
            </a:r>
            <a:endParaRPr lang="ru-RU" sz="15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5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not only by our physical environment, but also by our</a:t>
            </a:r>
            <a:endParaRPr lang="ru-RU" sz="15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5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 ....................</a:t>
            </a:r>
            <a:r>
              <a:rPr lang="en-US" sz="15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surroundings.  For  example,   if   we                    </a:t>
            </a:r>
            <a:r>
              <a:rPr lang="en-US" sz="15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EMOTION</a:t>
            </a:r>
            <a:endParaRPr lang="ru-RU" sz="15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5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surround ourselves with noise and </a:t>
            </a:r>
            <a:r>
              <a:rPr lang="en-US" sz="15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4)............, </a:t>
            </a:r>
            <a:r>
              <a:rPr lang="en-US" sz="15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we will                             </a:t>
            </a:r>
            <a:r>
              <a:rPr lang="en-US" sz="15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UGLY</a:t>
            </a:r>
            <a:endParaRPr lang="ru-RU" sz="15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5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be </a:t>
            </a:r>
            <a:r>
              <a:rPr lang="en-US" sz="15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5)...................  , </a:t>
            </a:r>
            <a:r>
              <a:rPr lang="en-US" sz="15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but if we surround ourselves with                        </a:t>
            </a:r>
            <a:r>
              <a:rPr lang="en-US" sz="15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MISERY</a:t>
            </a:r>
            <a:endParaRPr lang="ru-RU" sz="15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5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6)................... </a:t>
            </a:r>
            <a:r>
              <a:rPr lang="en-US" sz="15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objects and colours, we will enrich our </a:t>
            </a:r>
            <a:r>
              <a:rPr lang="en-US" sz="15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BEAUTY</a:t>
            </a:r>
            <a:endParaRPr lang="ru-RU" sz="15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5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lives  and  our  environment. Making Feng Shui work</a:t>
            </a:r>
            <a:endParaRPr lang="ru-RU" sz="15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5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7).............. </a:t>
            </a:r>
            <a:r>
              <a:rPr lang="en-US" sz="15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 your own home involves controlling the                     </a:t>
            </a:r>
            <a:r>
              <a:rPr lang="en-US" sz="15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SUCCESS</a:t>
            </a:r>
            <a:endParaRPr lang="ru-RU" sz="15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5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8)...................  </a:t>
            </a:r>
            <a:r>
              <a:rPr lang="en-US" sz="15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 which  positive  energy  (“chi”)  and                        </a:t>
            </a:r>
            <a:r>
              <a:rPr lang="en-US" sz="15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DIRECT</a:t>
            </a:r>
            <a:endParaRPr lang="ru-RU" sz="15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5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negative energy  (“sha”)  flow.  This  can  cause  you</a:t>
            </a:r>
            <a:endParaRPr lang="ru-RU" sz="15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5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9) ............. , </a:t>
            </a:r>
            <a:r>
              <a:rPr lang="en-US" sz="15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as filling your home with positive energy                  </a:t>
            </a:r>
            <a:r>
              <a:rPr lang="en-US" sz="15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DIFFICULT</a:t>
            </a:r>
            <a:endParaRPr lang="ru-RU" sz="15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5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could involve a change of </a:t>
            </a:r>
            <a:r>
              <a:rPr lang="en-US" sz="15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10) ..................... , </a:t>
            </a:r>
            <a:r>
              <a:rPr lang="en-US" sz="15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or even                   </a:t>
            </a:r>
            <a:r>
              <a:rPr lang="en-US" sz="15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DECORATE</a:t>
            </a:r>
            <a:endParaRPr lang="ru-RU" sz="15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5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serious   building   work   if   it   turns   out   that  your</a:t>
            </a:r>
            <a:endParaRPr lang="ru-RU" sz="15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5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doorways and windows are in the wrong positions.</a:t>
            </a:r>
            <a:endParaRPr lang="ru-RU" sz="15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ru-RU" sz="14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785813"/>
            <a:ext cx="8686800" cy="5857875"/>
          </a:xfrm>
        </p:spPr>
        <p:txBody>
          <a:bodyPr>
            <a:normAutofit fontScale="325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6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6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6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6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GRAMMY Awards.</a:t>
            </a:r>
            <a:endParaRPr lang="ru-RU" sz="6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 1957, a group of music </a:t>
            </a:r>
            <a:r>
              <a:rPr lang="en-US" sz="4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0) professionals </a:t>
            </a:r>
            <a:r>
              <a:rPr lang="en-US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 Los               </a:t>
            </a:r>
            <a:r>
              <a:rPr lang="en-US" sz="4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PROFESSION</a:t>
            </a:r>
            <a:endParaRPr lang="ru-RU" sz="4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Angeles decided to create an </a:t>
            </a:r>
            <a:r>
              <a:rPr lang="en-US" sz="4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 ............................                    ORGANISE</a:t>
            </a:r>
            <a:endParaRPr lang="ru-RU" sz="4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which  would represent  people  who worked in the</a:t>
            </a:r>
            <a:endParaRPr lang="ru-RU" sz="4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recording business. They  wanted  to celebrate the</a:t>
            </a:r>
            <a:endParaRPr lang="ru-RU" sz="4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.................................. </a:t>
            </a:r>
            <a:r>
              <a:rPr lang="en-US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achievements, not only of                                  </a:t>
            </a:r>
            <a:r>
              <a:rPr lang="en-US" sz="4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ART</a:t>
            </a:r>
            <a:endParaRPr lang="ru-RU" sz="4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 ................................</a:t>
            </a:r>
            <a:r>
              <a:rPr lang="en-US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and singers, but also of the              </a:t>
            </a:r>
            <a:r>
              <a:rPr lang="en-US" sz="4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MUSIC</a:t>
            </a:r>
            <a:endParaRPr lang="ru-RU" sz="4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people  who  work  behind  the  scenes,  such   as</a:t>
            </a:r>
            <a:endParaRPr lang="ru-RU" sz="4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producers and </a:t>
            </a:r>
            <a:r>
              <a:rPr lang="en-US" sz="4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4) ................................... . </a:t>
            </a:r>
            <a:r>
              <a:rPr lang="en-US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This was                           </a:t>
            </a:r>
            <a:r>
              <a:rPr lang="en-US" sz="4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ENGINE</a:t>
            </a:r>
            <a:endParaRPr lang="ru-RU" sz="4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4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5) .............................. </a:t>
            </a:r>
            <a:r>
              <a:rPr lang="en-US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of the GRAMMY awards.                         </a:t>
            </a:r>
            <a:r>
              <a:rPr lang="en-US" sz="4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BEGIN</a:t>
            </a:r>
            <a:endParaRPr lang="ru-RU" sz="4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Almost half a century </a:t>
            </a:r>
            <a:r>
              <a:rPr lang="en-US" sz="4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6) ...................... , </a:t>
            </a:r>
            <a:r>
              <a:rPr lang="en-US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awards                             </a:t>
            </a:r>
            <a:r>
              <a:rPr lang="en-US" sz="4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LATE</a:t>
            </a:r>
            <a:endParaRPr lang="ru-RU" sz="4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Ceremony      has      an     annual    audience    of</a:t>
            </a:r>
            <a:endParaRPr lang="ru-RU" sz="4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7) ............................. </a:t>
            </a:r>
            <a:r>
              <a:rPr lang="en-US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two billion people, who tune            </a:t>
            </a:r>
            <a:r>
              <a:rPr lang="en-US" sz="4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APPROXIMATE</a:t>
            </a:r>
            <a:endParaRPr lang="ru-RU" sz="4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  to  see  who  will  be  judged  the  best   in   the</a:t>
            </a:r>
            <a:endParaRPr lang="ru-RU" sz="4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worldwide  music  community.   These   days   the</a:t>
            </a:r>
            <a:endParaRPr lang="ru-RU" sz="4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GRAMMYs are a </a:t>
            </a:r>
            <a:r>
              <a:rPr lang="en-US" sz="4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8) ..............................  </a:t>
            </a:r>
            <a:r>
              <a:rPr lang="en-US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live  show                 </a:t>
            </a:r>
            <a:r>
              <a:rPr lang="en-US" sz="4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SPECTACLE</a:t>
            </a:r>
            <a:endParaRPr lang="ru-RU" sz="4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and  the  most   popular  music  awards  show  on</a:t>
            </a:r>
            <a:endParaRPr lang="ru-RU" sz="4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television.                Just         about              every</a:t>
            </a:r>
            <a:endParaRPr lang="ru-RU" sz="4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9) ...................................   </a:t>
            </a:r>
            <a:r>
              <a:rPr lang="en-US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recording    artist    has                                </a:t>
            </a:r>
            <a:r>
              <a:rPr lang="en-US" sz="4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FAME</a:t>
            </a:r>
            <a:endParaRPr lang="ru-RU" sz="4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appeared    on     this     </a:t>
            </a:r>
            <a:r>
              <a:rPr lang="en-US" sz="4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programme</a:t>
            </a:r>
            <a:r>
              <a:rPr lang="en-US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which    will</a:t>
            </a:r>
            <a:endParaRPr lang="ru-RU" sz="4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10) ................................. </a:t>
            </a:r>
            <a:r>
              <a:rPr lang="en-US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entertain  the  public  for                     </a:t>
            </a:r>
            <a:r>
              <a:rPr lang="en-US" sz="4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PROBABLE</a:t>
            </a:r>
            <a:endParaRPr lang="ru-RU" sz="4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many years to come.</a:t>
            </a:r>
            <a:endParaRPr lang="ru-RU" sz="4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785813"/>
            <a:ext cx="8686800" cy="6072187"/>
          </a:xfrm>
        </p:spPr>
        <p:txBody>
          <a:bodyPr>
            <a:normAutofit fontScale="400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D.      The Open University.</a:t>
            </a:r>
            <a:endParaRPr lang="ru-RU" sz="5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If you are looking for a flexible way to study, or a way</a:t>
            </a:r>
            <a:endParaRPr lang="ru-RU" sz="4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To learn a new skill while still earning a </a:t>
            </a:r>
            <a:r>
              <a:rPr lang="en-US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0) living, </a:t>
            </a:r>
            <a:r>
              <a:rPr 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then the                     </a:t>
            </a:r>
            <a:r>
              <a:rPr lang="en-US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LIVE</a:t>
            </a:r>
            <a:endParaRPr lang="ru-RU" sz="4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Open University may be the perfect  </a:t>
            </a:r>
            <a:r>
              <a:rPr lang="en-US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 ........................... .                   SOLVE</a:t>
            </a:r>
            <a:endParaRPr lang="ru-RU" sz="4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Open University hosts a number of events each year </a:t>
            </a:r>
            <a:endParaRPr lang="ru-RU" sz="4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which  </a:t>
            </a:r>
            <a:r>
              <a:rPr lang="en-US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...........................</a:t>
            </a:r>
            <a:r>
              <a:rPr 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you to meet with staff and find                     </a:t>
            </a:r>
            <a:r>
              <a:rPr lang="en-US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ABLE</a:t>
            </a:r>
            <a:endParaRPr lang="ru-RU" sz="4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out what courses may be  </a:t>
            </a:r>
            <a:r>
              <a:rPr lang="en-US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 ..............................</a:t>
            </a:r>
            <a:r>
              <a:rPr 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for  your                        </a:t>
            </a:r>
            <a:r>
              <a:rPr lang="en-US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SUIT</a:t>
            </a:r>
            <a:endParaRPr lang="ru-RU" sz="4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needs. You can learn about the OU’s study  methods and</a:t>
            </a:r>
            <a:endParaRPr lang="ru-RU" sz="4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get </a:t>
            </a:r>
            <a:r>
              <a:rPr lang="en-US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4) .......................... </a:t>
            </a:r>
            <a:r>
              <a:rPr 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on the availability of the subjects.                  </a:t>
            </a:r>
            <a:r>
              <a:rPr lang="en-US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INFORM</a:t>
            </a:r>
            <a:endParaRPr lang="ru-RU" sz="4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 main  study  area  is Europe,  but  Open  University </a:t>
            </a:r>
            <a:endParaRPr lang="ru-RU" sz="4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courses  are </a:t>
            </a:r>
            <a:r>
              <a:rPr lang="en-US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5) ............................. </a:t>
            </a:r>
            <a:r>
              <a:rPr 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to students all around                          </a:t>
            </a:r>
            <a:r>
              <a:rPr lang="en-US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AVAIL</a:t>
            </a:r>
            <a:endParaRPr lang="ru-RU" sz="4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  world.    An     Open     University     degree     is   a</a:t>
            </a:r>
            <a:endParaRPr lang="ru-RU" sz="4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6) ..................................  </a:t>
            </a:r>
            <a:r>
              <a:rPr 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asset   and    meets    with   the                        </a:t>
            </a:r>
            <a:r>
              <a:rPr lang="en-US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VALUE</a:t>
            </a:r>
            <a:endParaRPr lang="ru-RU" sz="4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7) ......................................  </a:t>
            </a:r>
            <a:r>
              <a:rPr 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of  thousands  of  employers                 </a:t>
            </a:r>
            <a:r>
              <a:rPr lang="en-US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APPROVE</a:t>
            </a:r>
            <a:endParaRPr lang="ru-RU" sz="4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all   over   </a:t>
            </a:r>
            <a:r>
              <a:rPr lang="en-US" sz="4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Britan</a:t>
            </a:r>
            <a:r>
              <a:rPr 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   In    fact,     many    companies    are</a:t>
            </a:r>
            <a:endParaRPr lang="ru-RU" sz="4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more       than         happy        to        sponsor         their</a:t>
            </a:r>
            <a:endParaRPr lang="ru-RU" sz="4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8) .................................... </a:t>
            </a:r>
            <a:r>
              <a:rPr 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to     study    for    an      Open                    </a:t>
            </a:r>
            <a:r>
              <a:rPr lang="en-US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EMPLOY</a:t>
            </a:r>
            <a:endParaRPr lang="ru-RU" sz="4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University  </a:t>
            </a:r>
            <a:r>
              <a:rPr lang="en-US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9) ................................... .     </a:t>
            </a:r>
            <a:r>
              <a:rPr 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    is   a   great                  </a:t>
            </a:r>
            <a:r>
              <a:rPr lang="en-US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QUALIFY</a:t>
            </a:r>
            <a:endParaRPr lang="ru-RU" sz="4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way      to       improve    your </a:t>
            </a:r>
            <a:r>
              <a:rPr lang="en-US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10) ...................................                  EDUCATE</a:t>
            </a:r>
            <a:endParaRPr lang="ru-RU" sz="4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without putting your career on hold.</a:t>
            </a:r>
            <a:endParaRPr lang="ru-RU" sz="4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785813"/>
            <a:ext cx="8686800" cy="5857875"/>
          </a:xfrm>
        </p:spPr>
        <p:txBody>
          <a:bodyPr>
            <a:normAutofit fontScale="475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E.      Cutting Out Cancer.</a:t>
            </a:r>
            <a:endParaRPr lang="ru-RU" sz="4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 new report has shown that there could be a</a:t>
            </a:r>
            <a:endParaRPr lang="ru-RU" sz="3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Huge </a:t>
            </a:r>
            <a:r>
              <a:rPr lang="en-US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0) reduction </a:t>
            </a: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 the </a:t>
            </a:r>
            <a:r>
              <a:rPr lang="en-US" sz="3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nimber</a:t>
            </a: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of deaths from                          </a:t>
            </a:r>
            <a:r>
              <a:rPr lang="en-US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REDUCE</a:t>
            </a:r>
            <a:endParaRPr lang="ru-RU" sz="3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Cancer if people would </a:t>
            </a:r>
            <a:r>
              <a:rPr lang="en-US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 ........................ </a:t>
            </a: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follow                           </a:t>
            </a:r>
            <a:r>
              <a:rPr lang="en-US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SIMPLE</a:t>
            </a:r>
            <a:endParaRPr lang="ru-RU" sz="3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strategies for the </a:t>
            </a:r>
            <a:r>
              <a:rPr lang="en-US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...............................  </a:t>
            </a: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of                          </a:t>
            </a:r>
            <a:r>
              <a:rPr lang="en-US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PREVENT</a:t>
            </a:r>
            <a:endParaRPr lang="ru-RU" sz="3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Cancer described by </a:t>
            </a:r>
            <a:r>
              <a:rPr lang="en-US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 ...................... . </a:t>
            </a: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Quitting                      </a:t>
            </a:r>
            <a:r>
              <a:rPr lang="en-US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RESEARCH</a:t>
            </a:r>
            <a:endParaRPr lang="ru-RU" sz="3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smoking,  taking regular exercise, maintaining a</a:t>
            </a:r>
            <a:endParaRPr lang="ru-RU" sz="3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4) ..............................</a:t>
            </a: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weight and having regular                           </a:t>
            </a:r>
            <a:r>
              <a:rPr lang="en-US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HEALTH</a:t>
            </a:r>
            <a:endParaRPr lang="ru-RU" sz="3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cancer   screening    could    result      in       an</a:t>
            </a:r>
            <a:endParaRPr lang="ru-RU" sz="3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5) ..............................  </a:t>
            </a: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decrease, not only in the                     </a:t>
            </a:r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IMPRESS</a:t>
            </a:r>
            <a:endParaRPr lang="ru-RU" sz="3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amount of people who die from cancer, but also</a:t>
            </a:r>
            <a:endParaRPr lang="ru-RU" sz="3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 the number of people who develop the disease.</a:t>
            </a:r>
            <a:endParaRPr lang="ru-RU" sz="3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This is </a:t>
            </a:r>
            <a:r>
              <a:rPr lang="en-US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6) ........................ </a:t>
            </a: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surprising news, as we                               </a:t>
            </a:r>
            <a:r>
              <a:rPr lang="en-US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HARD</a:t>
            </a:r>
            <a:endParaRPr lang="ru-RU" sz="3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all </a:t>
            </a:r>
            <a:r>
              <a:rPr lang="en-US" sz="3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recognise</a:t>
            </a: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that certain </a:t>
            </a:r>
            <a:r>
              <a:rPr lang="en-US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7) .......................... </a:t>
            </a: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can                           </a:t>
            </a:r>
            <a:r>
              <a:rPr lang="en-US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BEHAVE</a:t>
            </a:r>
            <a:endParaRPr lang="ru-RU" sz="3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be </a:t>
            </a:r>
            <a:r>
              <a:rPr lang="en-US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8) ................................ </a:t>
            </a: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to our health. So why                           </a:t>
            </a:r>
            <a:r>
              <a:rPr lang="en-US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DANGER</a:t>
            </a:r>
            <a:endParaRPr lang="ru-RU" sz="3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 health </a:t>
            </a:r>
            <a:r>
              <a:rPr lang="en-US" sz="3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exprerts</a:t>
            </a: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keep telling us the same things?</a:t>
            </a:r>
            <a:endParaRPr lang="ru-RU" sz="3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Well, </a:t>
            </a:r>
            <a:r>
              <a:rPr lang="en-US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9)................................... , </a:t>
            </a: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message is still                  </a:t>
            </a:r>
            <a:r>
              <a:rPr lang="en-US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APPARENT </a:t>
            </a:r>
            <a:endParaRPr lang="ru-RU" sz="3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not getting through. Many people   --  still taking</a:t>
            </a:r>
            <a:endParaRPr lang="ru-RU" sz="3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same risks and making no effort to change </a:t>
            </a:r>
            <a:endParaRPr lang="ru-RU" sz="3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their </a:t>
            </a:r>
            <a:r>
              <a:rPr lang="en-US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10) ............................ </a:t>
            </a: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habits. Isn’t it time we                   </a:t>
            </a:r>
            <a:r>
              <a:rPr lang="en-US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DESTRUCT</a:t>
            </a:r>
            <a:endParaRPr lang="ru-RU" sz="3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started listening to the people who know best?</a:t>
            </a:r>
            <a:endParaRPr lang="ru-RU" sz="3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50" y="142875"/>
            <a:ext cx="8686800" cy="8382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Forming Nouns and Adjectives from Verbs</a:t>
            </a:r>
            <a:endParaRPr lang="ru-RU" dirty="0"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42875" y="1785938"/>
            <a:ext cx="8858250" cy="307181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 eaLnBrk="1" hangingPunct="1">
              <a:buFont typeface="Wingdings 2" pitchFamily="18" charset="2"/>
              <a:buNone/>
              <a:defRPr/>
            </a:pPr>
            <a:r>
              <a:rPr lang="en-US" sz="2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Some verbs form their nouns with the endings </a:t>
            </a:r>
            <a:r>
              <a:rPr lang="en-US" sz="28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-ion/-ation</a:t>
            </a:r>
            <a:r>
              <a:rPr lang="en-US" sz="2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and their adjectives with </a:t>
            </a:r>
            <a:r>
              <a:rPr lang="en-US" sz="28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-ive/-ative.</a:t>
            </a:r>
            <a:endParaRPr lang="ru-RU" sz="2800" b="1" smtClean="0">
              <a:solidFill>
                <a:schemeClr val="hlin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 typeface="Wingdings 2" pitchFamily="18" charset="2"/>
              <a:buNone/>
              <a:defRPr/>
            </a:pPr>
            <a:r>
              <a:rPr lang="en-US" sz="28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impress	impression		impressive </a:t>
            </a:r>
            <a:endParaRPr lang="ru-RU" sz="2800" i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 typeface="Wingdings 2" pitchFamily="18" charset="2"/>
              <a:buNone/>
              <a:defRPr/>
            </a:pPr>
            <a:r>
              <a:rPr lang="en-US" sz="28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inform	information		informative</a:t>
            </a:r>
            <a:endParaRPr lang="ru-RU" sz="2800" i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 typeface="Wingdings 2" pitchFamily="18" charset="2"/>
              <a:buNone/>
              <a:defRPr/>
            </a:pPr>
            <a:r>
              <a:rPr lang="en-US" sz="2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NB: </a:t>
            </a:r>
            <a:r>
              <a:rPr lang="en-US" sz="28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Nouns go before verbs as subjects or after verbs as objects. Adjectives normally go before nouns.</a:t>
            </a:r>
            <a:endParaRPr lang="ru-RU" sz="28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9" name="TextBox 4">
            <a:hlinkClick r:id="" action="ppaction://hlinkshowjump?jump=nextslide" highlightClick="1"/>
          </p:cNvPr>
          <p:cNvSpPr txBox="1">
            <a:spLocks noChangeArrowheads="1"/>
          </p:cNvSpPr>
          <p:nvPr/>
        </p:nvSpPr>
        <p:spPr bwMode="auto">
          <a:xfrm>
            <a:off x="214313" y="5857875"/>
            <a:ext cx="278606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800" b="1" i="1">
                <a:latin typeface="Times New Roman" pitchFamily="18" charset="0"/>
                <a:cs typeface="Times New Roman" pitchFamily="18" charset="0"/>
              </a:rPr>
              <a:t>Exercise</a:t>
            </a:r>
            <a:r>
              <a:rPr lang="ru-RU" sz="4800" b="1" i="1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714375"/>
            <a:ext cx="8686800" cy="6000750"/>
          </a:xfrm>
        </p:spPr>
        <p:txBody>
          <a:bodyPr>
            <a:normAutofit fontScale="475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F.    The Sweetest Thing.</a:t>
            </a:r>
            <a:endParaRPr lang="ru-RU" sz="4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Sugar is the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0) provider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of around 13                   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PROVIDE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percent of the energy we get from food. It can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be   found   in   many   plants,  but    the   only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........................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important sources of sugar              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COMMERCIAL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are  sugar  beet and  sugar cane.  Sugar  beet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.........................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takes place in temperate or               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PRODUCE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cold     countries.     Sugar     beet    is   grown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 ...............................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 Russia, Poland   and                   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EXTENSIVE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Germany.     Sugar    cane     is      grow       in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4) ........................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climates and provides more                    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TROPIC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than half of the world’s sugar  supply.   Among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    countries    with    the    largest      sugar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production are Brazil and Mexico. People   are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still uncertain about how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5) ....................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sugar                        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VALUE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is    to   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ou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r  diet.   Although    it   is   used  to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6) ....................... 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many foods, there are those                         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SWEET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who  believe  that  sugar is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7) ...................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and                 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HEALTHY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that we should not add it to food products.  For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this reason, there has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8)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.........................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been                       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RECENT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  increase  in  the  sales  of sugar-free foods.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However, taken in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9) ......................... ,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sugar is              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MODERATE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 harmless and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10) ......................  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part   of our                        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TASTE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diet.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785813"/>
            <a:ext cx="8686800" cy="5357812"/>
          </a:xfrm>
        </p:spPr>
        <p:txBody>
          <a:bodyPr>
            <a:normAutofit fontScale="325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6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G.      Good as Gold.</a:t>
            </a:r>
            <a:endParaRPr lang="ru-RU" sz="6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People all over the world have discovered the </a:t>
            </a: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0) pleasure          	    PLEASE</a:t>
            </a:r>
            <a:endParaRPr lang="ru-RU" sz="5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Of owing gold. It is a </a:t>
            </a: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 ................................</a:t>
            </a: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mineral and, of                  </a:t>
            </a: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BEAUTY</a:t>
            </a:r>
            <a:endParaRPr lang="ru-RU" sz="5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course, an extremely valuable one. An </a:t>
            </a: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....................</a:t>
            </a: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fact                  </a:t>
            </a: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INTEREST</a:t>
            </a:r>
            <a:endParaRPr lang="ru-RU" sz="5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about gold is that it is also almost  </a:t>
            </a: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 ..............................</a:t>
            </a: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to                  </a:t>
            </a: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POSSIBLE </a:t>
            </a:r>
            <a:endParaRPr lang="ru-RU" sz="5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destroy. In fact,  it  is  so  strong,  that  the  amount  of gold</a:t>
            </a:r>
            <a:endParaRPr lang="ru-RU" sz="5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which  </a:t>
            </a:r>
            <a:r>
              <a:rPr lang="en-US" sz="5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exsts</a:t>
            </a: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today  is equal  to all the gold which has been</a:t>
            </a:r>
            <a:endParaRPr lang="ru-RU" sz="5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mined. It has </a:t>
            </a: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4) ........................... </a:t>
            </a: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been used over and over                      </a:t>
            </a: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SIMPLE</a:t>
            </a:r>
            <a:endParaRPr lang="ru-RU" sz="5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again   throughout   the   </a:t>
            </a:r>
            <a:r>
              <a:rPr lang="en-US" sz="5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centruies</a:t>
            </a: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   Gold    makes    great</a:t>
            </a:r>
            <a:endParaRPr lang="ru-RU" sz="5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5) .......................... , </a:t>
            </a: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as it does not lose its shine. There are                         </a:t>
            </a: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JEWEL</a:t>
            </a:r>
            <a:endParaRPr lang="ru-RU" sz="5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several  minerals  named  “Fool’s Gold”,  because   only   a</a:t>
            </a:r>
            <a:endParaRPr lang="ru-RU" sz="5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6) ........................ </a:t>
            </a: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person would believe  that  they are gold!                         </a:t>
            </a: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FOOL</a:t>
            </a:r>
            <a:endParaRPr lang="ru-RU" sz="5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To   tell   the     </a:t>
            </a: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7)</a:t>
            </a: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............................</a:t>
            </a: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,   it   is   easy   to   see                          </a:t>
            </a: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TRUE</a:t>
            </a:r>
            <a:endParaRPr lang="ru-RU" sz="5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8) ..........................</a:t>
            </a: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gold-</a:t>
            </a:r>
            <a:r>
              <a:rPr lang="en-US" sz="5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coloured</a:t>
            </a: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flakes in a piece of rock                         </a:t>
            </a: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SHINE</a:t>
            </a:r>
            <a:endParaRPr lang="ru-RU" sz="5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and  think that you have struck it rich. Real, </a:t>
            </a: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9) ...................                    NATURE</a:t>
            </a:r>
            <a:endParaRPr lang="ru-RU" sz="5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gold   specimens,   on    the    other    hand,    can    be    a</a:t>
            </a:r>
            <a:endParaRPr lang="ru-RU" sz="5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10) .......................</a:t>
            </a: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investment, as the value of gold </a:t>
            </a:r>
            <a:r>
              <a:rPr lang="en-US" sz="55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never                         </a:t>
            </a:r>
            <a:r>
              <a:rPr lang="en-US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PROFIT</a:t>
            </a:r>
            <a:endParaRPr lang="ru-RU" sz="5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seems to decrease. </a:t>
            </a:r>
            <a:endParaRPr lang="ru-RU" sz="55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785813"/>
            <a:ext cx="8686800" cy="6572250"/>
          </a:xfrm>
        </p:spPr>
        <p:txBody>
          <a:bodyPr>
            <a:normAutofit fontScale="250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H.    Pet Perks.</a:t>
            </a:r>
            <a:endParaRPr lang="ru-RU" sz="8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en-US" sz="4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Recent research has show that having a pet can    </a:t>
            </a:r>
            <a:endParaRPr lang="ru-RU" sz="6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6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strengthen </a:t>
            </a:r>
            <a:r>
              <a:rPr lang="en-US" sz="6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children’s immune systems, and make them                       </a:t>
            </a:r>
            <a:r>
              <a:rPr lang="en-US" sz="6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STRENGTH</a:t>
            </a:r>
            <a:endParaRPr lang="ru-RU" sz="6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6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less   </a:t>
            </a:r>
            <a:r>
              <a:rPr lang="en-US" sz="6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 ............................   </a:t>
            </a:r>
            <a:r>
              <a:rPr lang="en-US" sz="6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to have  days  off   school   with                             </a:t>
            </a:r>
            <a:r>
              <a:rPr lang="en-US" sz="6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LIKE</a:t>
            </a:r>
            <a:endParaRPr lang="ru-RU" sz="6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6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...........................</a:t>
            </a:r>
            <a:r>
              <a:rPr lang="en-US" sz="6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than those without animals in the home.                               </a:t>
            </a:r>
            <a:r>
              <a:rPr lang="en-US" sz="6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ILL</a:t>
            </a:r>
            <a:endParaRPr lang="ru-RU" sz="6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6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Researchers discovered that children of families who were</a:t>
            </a:r>
            <a:endParaRPr lang="ru-RU" sz="6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6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cat  or dog </a:t>
            </a:r>
            <a:r>
              <a:rPr lang="en-US" sz="6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 ..................... </a:t>
            </a:r>
            <a:r>
              <a:rPr lang="en-US" sz="6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had more health problems, but                               </a:t>
            </a:r>
            <a:r>
              <a:rPr lang="en-US" sz="6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OWN</a:t>
            </a:r>
            <a:endParaRPr lang="ru-RU" sz="6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6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as  they  grew  older, their  immune  systems  were given a                       </a:t>
            </a:r>
            <a:endParaRPr lang="ru-RU" sz="6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6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boost. These children attended an </a:t>
            </a:r>
            <a:r>
              <a:rPr lang="en-US" sz="6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4) ..................................                            AMAZE</a:t>
            </a:r>
            <a:endParaRPr lang="ru-RU" sz="6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6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average of nice days more school than children who didn’t</a:t>
            </a:r>
            <a:endParaRPr lang="ru-RU" sz="6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6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have pets. These </a:t>
            </a:r>
            <a:r>
              <a:rPr lang="en-US" sz="6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5) ........................... </a:t>
            </a:r>
            <a:r>
              <a:rPr lang="en-US" sz="6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seem to support the                                 </a:t>
            </a:r>
            <a:r>
              <a:rPr lang="en-US" sz="6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FIND</a:t>
            </a:r>
            <a:endParaRPr lang="ru-RU" sz="6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6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“dirty hypothesis”. This theory suggests that being too clean</a:t>
            </a:r>
            <a:endParaRPr lang="ru-RU" sz="6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6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 early childhood can </a:t>
            </a:r>
            <a:r>
              <a:rPr lang="en-US" sz="6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6) ....................... </a:t>
            </a:r>
            <a:r>
              <a:rPr lang="en-US" sz="6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immune system.                         </a:t>
            </a:r>
            <a:r>
              <a:rPr lang="en-US" sz="6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WEAK</a:t>
            </a:r>
            <a:endParaRPr lang="ru-RU" sz="6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6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However,     despite     contributing     to     better      school</a:t>
            </a:r>
            <a:endParaRPr lang="ru-RU" sz="6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6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7) .........................., </a:t>
            </a:r>
            <a:r>
              <a:rPr lang="en-US" sz="6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pets  can  also  put  children’s health at                         </a:t>
            </a:r>
            <a:r>
              <a:rPr lang="en-US" sz="6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ATTEND</a:t>
            </a:r>
            <a:endParaRPr lang="ru-RU" sz="6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6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risk.  One  of the most  </a:t>
            </a:r>
            <a:r>
              <a:rPr lang="en-US" sz="6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8) ...............................</a:t>
            </a:r>
            <a:r>
              <a:rPr lang="en-US" sz="6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problems    is                       </a:t>
            </a:r>
            <a:r>
              <a:rPr lang="en-US" sz="6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DANGER</a:t>
            </a:r>
            <a:endParaRPr lang="ru-RU" sz="6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6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roundworm,  which  infects  dogs  and  cause stomach ache</a:t>
            </a:r>
            <a:endParaRPr lang="ru-RU" sz="6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6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and even eye damage in children. Even so, three out of ten</a:t>
            </a:r>
            <a:endParaRPr lang="ru-RU" sz="6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6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children questioned answered that they </a:t>
            </a:r>
            <a:r>
              <a:rPr lang="en-US" sz="6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9) ..................</a:t>
            </a:r>
            <a:r>
              <a:rPr lang="en-US" sz="6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share                          </a:t>
            </a:r>
            <a:r>
              <a:rPr lang="en-US" sz="6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HAPPY</a:t>
            </a:r>
            <a:endParaRPr lang="ru-RU" sz="6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6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food with their pets, and a </a:t>
            </a:r>
            <a:r>
              <a:rPr lang="en-US" sz="6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10) ........................ </a:t>
            </a:r>
            <a:r>
              <a:rPr lang="en-US" sz="6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21% let their                           </a:t>
            </a:r>
            <a:r>
              <a:rPr lang="en-US" sz="6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SHOCK</a:t>
            </a:r>
            <a:endParaRPr lang="ru-RU" sz="6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6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pets lick their fingers!</a:t>
            </a:r>
            <a:endParaRPr lang="ru-RU" sz="6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785813"/>
            <a:ext cx="8686800" cy="5508625"/>
          </a:xfrm>
        </p:spPr>
        <p:txBody>
          <a:bodyPr>
            <a:normAutofit fontScale="475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 .    Fear of Flying.</a:t>
            </a:r>
            <a:endParaRPr lang="ru-RU" sz="4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Do you tremble at the </a:t>
            </a:r>
            <a:r>
              <a:rPr lang="en-US" sz="3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0) thought</a:t>
            </a:r>
            <a:r>
              <a:rPr lang="en-US" sz="3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of getting on a                                    </a:t>
            </a:r>
            <a:r>
              <a:rPr lang="en-US" sz="3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THINK  </a:t>
            </a:r>
            <a:endParaRPr lang="ru-RU" sz="3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plane? Do you want to overcome your fear of flying?</a:t>
            </a:r>
            <a:endParaRPr lang="ru-RU" sz="3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Don’t worry. There are certain methods which can</a:t>
            </a:r>
            <a:endParaRPr lang="ru-RU" sz="3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 ........................ </a:t>
            </a:r>
            <a:r>
              <a:rPr lang="en-US" sz="3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you to forget your fear and take to                                     </a:t>
            </a:r>
            <a:r>
              <a:rPr lang="en-US" sz="3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ABLE</a:t>
            </a:r>
            <a:endParaRPr lang="ru-RU" sz="3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skies. </a:t>
            </a:r>
            <a:r>
              <a:rPr lang="en-US" sz="3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....................... </a:t>
            </a:r>
            <a:r>
              <a:rPr lang="en-US" sz="3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is the key, and there are                                    </a:t>
            </a:r>
            <a:r>
              <a:rPr lang="en-US" sz="3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RELAX</a:t>
            </a:r>
            <a:endParaRPr lang="ru-RU" sz="3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many </a:t>
            </a:r>
            <a:r>
              <a:rPr lang="en-US" sz="3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3)......................</a:t>
            </a:r>
            <a:r>
              <a:rPr lang="en-US" sz="3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exercises which can calm you                                     </a:t>
            </a:r>
            <a:r>
              <a:rPr lang="en-US" sz="3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HELP</a:t>
            </a:r>
            <a:endParaRPr lang="ru-RU" sz="3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down. However, it is </a:t>
            </a:r>
            <a:r>
              <a:rPr lang="en-US" sz="3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4) .........................</a:t>
            </a:r>
            <a:r>
              <a:rPr lang="en-US" sz="3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to remember                             </a:t>
            </a:r>
            <a:r>
              <a:rPr lang="en-US" sz="3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ESSENCE</a:t>
            </a:r>
            <a:endParaRPr lang="ru-RU" sz="3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that it is no use waiting until just </a:t>
            </a:r>
            <a:r>
              <a:rPr lang="en-US" sz="3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befome</a:t>
            </a:r>
            <a:r>
              <a:rPr lang="en-US" sz="3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you board the</a:t>
            </a:r>
            <a:endParaRPr lang="ru-RU" sz="3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plane. You should use these methods long before you</a:t>
            </a:r>
            <a:endParaRPr lang="ru-RU" sz="3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arrive   at    the   airport   if   you want them to be fully</a:t>
            </a:r>
            <a:endParaRPr lang="ru-RU" sz="3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5) ......................... .     </a:t>
            </a:r>
            <a:r>
              <a:rPr lang="en-US" sz="3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Firstly,   start    replacing   your                               </a:t>
            </a:r>
            <a:r>
              <a:rPr lang="en-US" sz="3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EFFECT</a:t>
            </a:r>
            <a:endParaRPr lang="ru-RU" sz="3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6) .............................. </a:t>
            </a:r>
            <a:r>
              <a:rPr lang="en-US" sz="3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thoughts with positive and calm                                </a:t>
            </a:r>
            <a:r>
              <a:rPr lang="en-US" sz="3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NERVE</a:t>
            </a:r>
            <a:endParaRPr lang="ru-RU" sz="3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ones. If this doesn’t stop the feelings of </a:t>
            </a:r>
            <a:r>
              <a:rPr lang="en-US" sz="3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7) .................. ,                           ANXIOUS</a:t>
            </a:r>
            <a:endParaRPr lang="ru-RU" sz="3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try breathing  with the </a:t>
            </a:r>
            <a:r>
              <a:rPr lang="en-US" sz="3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8) ........................ </a:t>
            </a:r>
            <a:r>
              <a:rPr lang="en-US" sz="3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part   of your                                         </a:t>
            </a:r>
            <a:r>
              <a:rPr lang="en-US" sz="3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UP</a:t>
            </a:r>
            <a:r>
              <a:rPr lang="en-US" sz="3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  <a:endParaRPr lang="ru-RU" sz="3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chest,  inhaling and exhaling rhythmically. This leaves</a:t>
            </a:r>
            <a:endParaRPr lang="ru-RU" sz="3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your body witch no </a:t>
            </a:r>
            <a:r>
              <a:rPr lang="en-US" sz="3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9) ................................ </a:t>
            </a:r>
            <a:r>
              <a:rPr lang="en-US" sz="3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but to calm                             </a:t>
            </a:r>
            <a:r>
              <a:rPr lang="en-US" sz="3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CHOOSE</a:t>
            </a:r>
            <a:endParaRPr lang="ru-RU" sz="3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down. Once you are </a:t>
            </a:r>
            <a:r>
              <a:rPr lang="en-US" sz="3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10) ........................... </a:t>
            </a:r>
            <a:r>
              <a:rPr lang="en-US" sz="3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about using                     </a:t>
            </a:r>
            <a:r>
              <a:rPr lang="en-US" sz="3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CONFIDENCE</a:t>
            </a:r>
            <a:endParaRPr lang="ru-RU" sz="3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these techniques, your fear will simply disappear.</a:t>
            </a:r>
            <a:endParaRPr lang="ru-RU" sz="3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785813"/>
            <a:ext cx="8686800" cy="5937250"/>
          </a:xfrm>
        </p:spPr>
        <p:txBody>
          <a:bodyPr>
            <a:normAutofit fontScale="475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J.       Polar bears.</a:t>
            </a:r>
            <a:endParaRPr lang="ru-RU" sz="4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polar bear is a magnificent animal measuring </a:t>
            </a:r>
            <a:endParaRPr lang="ru-RU" sz="3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around  1.6 m   in   </a:t>
            </a:r>
            <a:r>
              <a:rPr lang="en-US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0) height   </a:t>
            </a: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and  with  an average                                     </a:t>
            </a:r>
            <a:r>
              <a:rPr lang="en-US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HIGH</a:t>
            </a:r>
            <a:endParaRPr lang="ru-RU" sz="3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 ........................ </a:t>
            </a: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of 2.5 m  from nose to tail. Adult                                       </a:t>
            </a:r>
            <a:r>
              <a:rPr lang="en-US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LONG</a:t>
            </a:r>
            <a:endParaRPr lang="ru-RU" sz="3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males weigh between 300-800 kg but females are</a:t>
            </a:r>
            <a:endParaRPr lang="ru-RU" sz="3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.................................</a:t>
            </a: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smaller, weighing 150-300                     </a:t>
            </a:r>
            <a:r>
              <a:rPr lang="en-US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CONSIDERABLE</a:t>
            </a:r>
            <a:endParaRPr lang="ru-RU" sz="3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kg and measuring 1.8 – 2 m  in length. Their fur is</a:t>
            </a:r>
            <a:endParaRPr lang="ru-RU" sz="3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 ........................ </a:t>
            </a: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white, but it can appear yellowish,                             </a:t>
            </a:r>
            <a:r>
              <a:rPr lang="en-US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GENERAL</a:t>
            </a:r>
            <a:endParaRPr lang="ru-RU" sz="3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or even brown or grey. Polar bears are solitary </a:t>
            </a:r>
            <a:endParaRPr lang="ru-RU" sz="3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creatures, with the </a:t>
            </a:r>
            <a:r>
              <a:rPr lang="en-US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4) ................</a:t>
            </a: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of mothers who                                       </a:t>
            </a:r>
            <a:r>
              <a:rPr lang="en-US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EXCEPT</a:t>
            </a:r>
            <a:endParaRPr lang="ru-RU" sz="3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are nursing their cubs. The bears may also come</a:t>
            </a:r>
            <a:endParaRPr lang="ru-RU" sz="3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into </a:t>
            </a:r>
            <a:r>
              <a:rPr lang="en-US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5) ....................</a:t>
            </a: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with one another over food.                                    </a:t>
            </a:r>
            <a:r>
              <a:rPr lang="en-US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COMPETE</a:t>
            </a:r>
            <a:endParaRPr lang="ru-RU" sz="3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However, in </a:t>
            </a:r>
            <a:r>
              <a:rPr lang="en-US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6) .................  </a:t>
            </a: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where bears meet                                            </a:t>
            </a:r>
            <a:r>
              <a:rPr lang="en-US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SITUATE</a:t>
            </a:r>
            <a:endParaRPr lang="ru-RU" sz="3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each other, the smaller bear will </a:t>
            </a:r>
            <a:r>
              <a:rPr lang="en-US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7)....................                                            USUAL</a:t>
            </a:r>
            <a:endParaRPr lang="ru-RU" sz="3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run away. A female bear with cubs, on the other </a:t>
            </a:r>
            <a:endParaRPr lang="ru-RU" sz="3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hand, will charge much </a:t>
            </a:r>
            <a:r>
              <a:rPr lang="en-US" sz="3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laegrn</a:t>
            </a: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males, as she is</a:t>
            </a:r>
            <a:endParaRPr lang="ru-RU" sz="3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8) ................... </a:t>
            </a: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of her young or the food they are                                     </a:t>
            </a:r>
            <a:r>
              <a:rPr lang="en-US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PROTECT</a:t>
            </a:r>
            <a:endParaRPr lang="ru-RU" sz="3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eating.  Polar   bears    are     thought      to    be</a:t>
            </a:r>
            <a:endParaRPr lang="ru-RU" sz="3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9) ..................</a:t>
            </a: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to humans, although humans and                                        </a:t>
            </a:r>
            <a:r>
              <a:rPr lang="en-US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DANGER</a:t>
            </a:r>
            <a:endParaRPr lang="ru-RU" sz="3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bears </a:t>
            </a:r>
            <a:r>
              <a:rPr lang="en-US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10) ..................... </a:t>
            </a: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come into contact as the                                              </a:t>
            </a:r>
            <a:r>
              <a:rPr lang="en-US" sz="3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RARE</a:t>
            </a:r>
            <a:endParaRPr lang="ru-RU" sz="3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human population in areas where the bears live is</a:t>
            </a:r>
            <a:endParaRPr lang="ru-RU" sz="3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very low.</a:t>
            </a:r>
            <a:endParaRPr lang="ru-RU" sz="3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785813"/>
            <a:ext cx="8686800" cy="5722937"/>
          </a:xfrm>
        </p:spPr>
        <p:txBody>
          <a:bodyPr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K.   Mixing Business and Pleasure.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If you are setting up your own business, it can be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0) tempting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to hire friends. After all, working with               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TEMPT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friends means fewer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 .....................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and a  much                 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ARGUE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more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...................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atmosphere in the workplace.          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COMFORT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Friends are also likely to work 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 ..................., 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put               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CHEAP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 longer hours, and want the business to be just as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4) .........................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as you do. however, employing            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SUCCESS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friends can also be rather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5) ...................... .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What               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DANGER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happens when one of your friends has a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6) ............                 DIFFER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idea about how you should run the business? What if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one of your friends simply can’t do the job? Firing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them will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7) ......................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damage your friendship.           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CERTAIN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How would you tell your friends if their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8) ..................         BEHAVE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is not what you expect from your staff? Being an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9) ......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and a friend is not easy. Perhaps it is better               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EMPLOY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to hire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10) ...............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after all.                                              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STRANGE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785813"/>
            <a:ext cx="8686800" cy="5929312"/>
          </a:xfrm>
        </p:spPr>
        <p:txBody>
          <a:bodyPr>
            <a:normAutofit fontScale="400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L.   Just the Job.</a:t>
            </a:r>
            <a:endParaRPr lang="ru-RU" sz="5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Looking for a job is a job in itself. It takes </a:t>
            </a:r>
            <a:r>
              <a:rPr lang="en-US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0)  careful                             CARE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planning and a lot of thought. First of all, it is important to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think about your </a:t>
            </a:r>
            <a:r>
              <a:rPr lang="en-US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1).................... . </a:t>
            </a:r>
            <a:r>
              <a:rPr lang="en-US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You need to decide what                     </a:t>
            </a:r>
            <a:r>
              <a:rPr lang="en-US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PERSON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kind of work appeals to you. What kind of </a:t>
            </a:r>
            <a:r>
              <a:rPr lang="en-US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2)..................</a:t>
            </a:r>
            <a:r>
              <a:rPr lang="en-US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do                     </a:t>
            </a:r>
            <a:r>
              <a:rPr lang="en-US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ACTIVE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you enjoy doing? What type of position do you want? What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kind of </a:t>
            </a:r>
            <a:r>
              <a:rPr lang="en-US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3)..........................  </a:t>
            </a:r>
            <a:r>
              <a:rPr lang="en-US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is right for you? When you have                  </a:t>
            </a:r>
            <a:r>
              <a:rPr lang="en-US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EMPLOY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answered these questions, it is time to prepare your resume,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cover letters and letters of </a:t>
            </a:r>
            <a:r>
              <a:rPr lang="en-US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4) ................................ . </a:t>
            </a:r>
            <a:r>
              <a:rPr lang="en-US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You will                  </a:t>
            </a:r>
            <a:r>
              <a:rPr lang="en-US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INQUIRE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also need to ask people you have worked for in the past to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write letters of </a:t>
            </a:r>
            <a:r>
              <a:rPr lang="en-US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5) ......................... </a:t>
            </a:r>
            <a:r>
              <a:rPr lang="en-US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for you. Make sure that all        </a:t>
            </a:r>
            <a:r>
              <a:rPr lang="en-US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RECOMMEND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of these documents look </a:t>
            </a:r>
            <a:r>
              <a:rPr lang="en-US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6) .................... . </a:t>
            </a:r>
            <a:r>
              <a:rPr lang="en-US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Then, it is time to           </a:t>
            </a:r>
            <a:r>
              <a:rPr lang="en-US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PROFESSION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send your documents to companies and businesses where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you would like to work. When you attend interviews, be sure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to dress </a:t>
            </a:r>
            <a:r>
              <a:rPr lang="en-US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7) ...................... .                                                              APPROPRIATE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Smile and speak </a:t>
            </a:r>
            <a:r>
              <a:rPr lang="en-US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8) ................. </a:t>
            </a:r>
            <a:r>
              <a:rPr lang="en-US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to everyone you meet                     </a:t>
            </a:r>
            <a:r>
              <a:rPr lang="en-US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POLITE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before and after your interview. Always write and thank the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9) .............................. </a:t>
            </a:r>
            <a:r>
              <a:rPr lang="en-US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for their time and reply to all letters of            </a:t>
            </a:r>
            <a:r>
              <a:rPr lang="en-US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INTERVIEW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10)..............................</a:t>
            </a:r>
            <a:r>
              <a:rPr lang="en-US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or rejection you are sent. Finally, be                     </a:t>
            </a:r>
            <a:r>
              <a:rPr lang="en-US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ACCEPT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optimistic. The perfect job could be just around the corner!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785813"/>
            <a:ext cx="8686800" cy="6357937"/>
          </a:xfrm>
        </p:spPr>
        <p:txBody>
          <a:bodyPr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M.        Bargain Breaks.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We all like to get away, but sometimes going</a:t>
            </a:r>
            <a:endPara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abroad can be very </a:t>
            </a:r>
            <a:r>
              <a:rPr lang="en-US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0) expensive. </a:t>
            </a: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However, there are                       </a:t>
            </a:r>
            <a:r>
              <a:rPr lang="en-US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EXPENSE</a:t>
            </a:r>
            <a:endPara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ways to cut costs and still have on </a:t>
            </a:r>
            <a:r>
              <a:rPr lang="en-US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 ...........................                          ENJOY</a:t>
            </a:r>
            <a:endPara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holiday. </a:t>
            </a:r>
            <a:r>
              <a:rPr lang="en-US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Frist</a:t>
            </a: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of all, you can avoid playing travel agents’</a:t>
            </a:r>
            <a:endPara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fees   and   book    your   holiday   yourself.  There are</a:t>
            </a:r>
            <a:endPara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...................... </a:t>
            </a: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bargains to be found on the </a:t>
            </a:r>
            <a:r>
              <a:rPr lang="en-US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lnternet</a:t>
            </a: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                      </a:t>
            </a:r>
            <a:r>
              <a:rPr lang="en-US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WONDER</a:t>
            </a:r>
            <a:endPara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from cheap </a:t>
            </a:r>
            <a:r>
              <a:rPr lang="en-US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 ...................... </a:t>
            </a: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to great hotel deals, as                                     </a:t>
            </a:r>
            <a:r>
              <a:rPr lang="en-US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FLY</a:t>
            </a:r>
            <a:endPara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recent price wars are making companies more and</a:t>
            </a:r>
            <a:endPara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more </a:t>
            </a:r>
            <a:r>
              <a:rPr lang="en-US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4) ............................ . </a:t>
            </a: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Also, some colleges and                       </a:t>
            </a:r>
            <a:r>
              <a:rPr lang="en-US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COMPETE</a:t>
            </a:r>
            <a:endPara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uniersities</a:t>
            </a: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offer cheap rooms to </a:t>
            </a:r>
            <a:r>
              <a:rPr lang="en-US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5) .............................                          TRAVEL</a:t>
            </a:r>
            <a:endPara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during the holidays. Check out schools in the area you</a:t>
            </a:r>
            <a:endPara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plan to visit and save a fortune on </a:t>
            </a:r>
            <a:r>
              <a:rPr lang="en-US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6) ...........................        ACCOMMODATE</a:t>
            </a:r>
            <a:endPara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Staying in Youth Hostels is an </a:t>
            </a:r>
            <a:r>
              <a:rPr lang="en-US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7) ..................... </a:t>
            </a: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option.                 </a:t>
            </a:r>
            <a:r>
              <a:rPr lang="en-US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ALTERNATE</a:t>
            </a:r>
            <a:endPara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Of course, these are hardly </a:t>
            </a:r>
            <a:r>
              <a:rPr lang="en-US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8) ..................... , </a:t>
            </a: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but they                          </a:t>
            </a:r>
            <a:r>
              <a:rPr lang="en-US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LUXURY</a:t>
            </a:r>
            <a:endPara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are certainly kinder to your wallet than the average</a:t>
            </a:r>
            <a:endPara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hotel.  Those who love the great outdoors can always</a:t>
            </a:r>
            <a:endPara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take a  tent  and  sleep  under  the  stars. Remember,</a:t>
            </a:r>
            <a:endPara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however, it is always </a:t>
            </a:r>
            <a:r>
              <a:rPr lang="en-US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9) ............................. </a:t>
            </a: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to book a                             </a:t>
            </a:r>
            <a:r>
              <a:rPr lang="en-US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ADVISE</a:t>
            </a:r>
            <a:endPara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campsite, as in many countries, it is </a:t>
            </a:r>
            <a:r>
              <a:rPr lang="en-US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10) ....................                              LEGAL</a:t>
            </a:r>
            <a:endPara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to camp in public places such as beaches and parks.</a:t>
            </a:r>
            <a:endParaRPr lang="ru-RU" sz="2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785813"/>
            <a:ext cx="8686800" cy="6357937"/>
          </a:xfrm>
        </p:spPr>
        <p:txBody>
          <a:bodyPr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N.    Kind of the Grill.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Cooking on a barbecue is </a:t>
            </a:r>
            <a:r>
              <a:rPr lang="en-US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0)  definitely  </a:t>
            </a: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not as</a:t>
            </a:r>
            <a:r>
              <a:rPr lang="en-US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DEFINITE</a:t>
            </a:r>
            <a:endPara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easy  as it   looks.   You  may  have  all the right  </a:t>
            </a:r>
            <a:endPara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 ..............., </a:t>
            </a: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and you may be a great chef in the                              </a:t>
            </a:r>
            <a:r>
              <a:rPr lang="en-US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EQUIP</a:t>
            </a:r>
            <a:endPara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kitchen, but things are very </a:t>
            </a:r>
            <a:r>
              <a:rPr lang="en-US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...............  . </a:t>
            </a: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 the                           </a:t>
            </a:r>
            <a:r>
              <a:rPr lang="en-US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DIFFER</a:t>
            </a:r>
            <a:endPara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open air. When we think of barbecues, we think of</a:t>
            </a:r>
            <a:endPara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 ................... </a:t>
            </a: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burgers, steaks and sausages  -                                 </a:t>
            </a:r>
            <a:r>
              <a:rPr lang="en-US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TASTE</a:t>
            </a:r>
            <a:endPara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juicy, tender and grilled to </a:t>
            </a:r>
            <a:r>
              <a:rPr lang="en-US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4) ........................ .  </a:t>
            </a: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                     </a:t>
            </a:r>
            <a:r>
              <a:rPr lang="en-US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PERFECT</a:t>
            </a:r>
            <a:endPara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reality,   however,   we  always  seem  to  end up</a:t>
            </a:r>
            <a:endPara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putting out fires, dropping the  meat  through  the</a:t>
            </a:r>
            <a:endPara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grill onto the coals, and </a:t>
            </a:r>
            <a:r>
              <a:rPr lang="en-US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5) ......................, </a:t>
            </a: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serving                    </a:t>
            </a:r>
            <a:r>
              <a:rPr lang="en-US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EVENTUAL</a:t>
            </a:r>
            <a:endPara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meat which is burnt black on the outside and pink</a:t>
            </a:r>
            <a:endPara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6) ................................ </a:t>
            </a: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on the inside. the only                       </a:t>
            </a:r>
            <a:r>
              <a:rPr lang="en-US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COOKED</a:t>
            </a:r>
            <a:endPara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thing that can equal our  </a:t>
            </a:r>
            <a:r>
              <a:rPr lang="en-US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7) ...........................     </a:t>
            </a: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at                 </a:t>
            </a:r>
            <a:r>
              <a:rPr lang="en-US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EMBARRASS</a:t>
            </a:r>
            <a:endPara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serving such terrible food is the worry that we may</a:t>
            </a:r>
            <a:endPara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be poisoning our family and friends. Yet, despite</a:t>
            </a:r>
            <a:endPara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same </a:t>
            </a:r>
            <a:r>
              <a:rPr lang="en-US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8) ............................ </a:t>
            </a: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year after year, we                                 </a:t>
            </a:r>
            <a:r>
              <a:rPr lang="en-US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FAIL</a:t>
            </a:r>
            <a:endPara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dust   off   the  barbecue  every   summer,  full  of</a:t>
            </a:r>
            <a:endPara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9) ..................... </a:t>
            </a: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that this year, we will master the                 </a:t>
            </a:r>
            <a:r>
              <a:rPr lang="en-US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CONFIDENT</a:t>
            </a:r>
            <a:endPara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flames and cook a </a:t>
            </a:r>
            <a:r>
              <a:rPr lang="en-US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10) ..................... </a:t>
            </a: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meal on the                        </a:t>
            </a:r>
            <a:r>
              <a:rPr lang="en-US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SUCCESS</a:t>
            </a:r>
            <a:endPara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barbecue.</a:t>
            </a:r>
            <a:endParaRPr lang="ru-RU" sz="2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Содержимое 4"/>
          <p:cNvSpPr>
            <a:spLocks noGrp="1"/>
          </p:cNvSpPr>
          <p:nvPr>
            <p:ph idx="1"/>
          </p:nvPr>
        </p:nvSpPr>
        <p:spPr>
          <a:xfrm>
            <a:off x="142875" y="2000250"/>
            <a:ext cx="8848725" cy="3338513"/>
          </a:xfrm>
        </p:spPr>
        <p:txBody>
          <a:bodyPr>
            <a:spAutoFit/>
          </a:bodyPr>
          <a:lstStyle/>
          <a:p>
            <a:pPr algn="just" eaLnBrk="1" hangingPunct="1">
              <a:buFont typeface="Wingdings 2" pitchFamily="18" charset="2"/>
              <a:buNone/>
            </a:pP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Sarah is not a very...............................</a:t>
            </a: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(act)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person. She prefers reading to playing sports.</a:t>
            </a:r>
            <a:endParaRPr lang="ru-RU" sz="18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 typeface="Wingdings 2" pitchFamily="18" charset="2"/>
              <a:buNone/>
            </a:pP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Maria is a very...................................</a:t>
            </a: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(attract)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girl. She could be a model.</a:t>
            </a:r>
            <a:endParaRPr lang="ru-RU" sz="18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 typeface="Wingdings 2" pitchFamily="18" charset="2"/>
              <a:buNone/>
            </a:pP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He had no.........................................</a:t>
            </a: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(explain)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for the missing files.</a:t>
            </a:r>
            <a:endParaRPr lang="ru-RU" sz="18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 typeface="Wingdings 2" pitchFamily="18" charset="2"/>
              <a:buNone/>
            </a:pP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She gave a........................................</a:t>
            </a: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(describe)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of the thief to the police.</a:t>
            </a:r>
            <a:endParaRPr lang="ru-RU" sz="18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 typeface="Wingdings 2" pitchFamily="18" charset="2"/>
              <a:buNone/>
            </a:pP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 thought the lecture was very....................</a:t>
            </a: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(inform).</a:t>
            </a:r>
            <a:endParaRPr lang="ru-RU" sz="18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 typeface="Wingdings 2" pitchFamily="18" charset="2"/>
              <a:buNone/>
            </a:pP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James has no sense of.............................</a:t>
            </a: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(direct).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He could get lost in a shopping centre.</a:t>
            </a:r>
            <a:endParaRPr lang="ru-RU" sz="18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 typeface="Wingdings 2" pitchFamily="18" charset="2"/>
              <a:buNone/>
            </a:pP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7.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This book has got an..............................</a:t>
            </a: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(imagine)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storyline.</a:t>
            </a:r>
            <a:endParaRPr lang="ru-RU" sz="18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 typeface="Wingdings 2" pitchFamily="18" charset="2"/>
              <a:buNone/>
            </a:pP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8.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His car is his most valuable......................</a:t>
            </a: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(possess).</a:t>
            </a:r>
            <a:endParaRPr lang="ru-RU" sz="18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 typeface="Wingdings 2" pitchFamily="18" charset="2"/>
              <a:buNone/>
            </a:pP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9.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Tina enjoys.......................................</a:t>
            </a: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(create)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pastimes like pottery and paintings.</a:t>
            </a:r>
            <a:endParaRPr lang="ru-RU" sz="18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 typeface="Wingdings 2" pitchFamily="18" charset="2"/>
              <a:buNone/>
            </a:pP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10.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The chairman of the company is under.............</a:t>
            </a: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(investigate)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for tax fraud.</a:t>
            </a:r>
            <a:endParaRPr lang="ru-RU" sz="18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2" name="TextBox 5"/>
          <p:cNvSpPr txBox="1">
            <a:spLocks noChangeArrowheads="1"/>
          </p:cNvSpPr>
          <p:nvPr/>
        </p:nvSpPr>
        <p:spPr bwMode="auto">
          <a:xfrm>
            <a:off x="1643063" y="142875"/>
            <a:ext cx="5500687" cy="123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Times New Roman" pitchFamily="18" charset="0"/>
                <a:cs typeface="Times New Roman" pitchFamily="18" charset="0"/>
              </a:rPr>
              <a:t>Fill in the correct form of the words in brackets.</a:t>
            </a:r>
          </a:p>
          <a:p>
            <a:endParaRPr lang="ru-RU">
              <a:latin typeface="Franklin Gothic Book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686800" cy="8382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Forming Adjectives from Nouns and Adverbs from Adjectives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1143000"/>
            <a:ext cx="8858250" cy="464343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 eaLnBrk="1" hangingPunct="1">
              <a:buFont typeface="Wingdings" pitchFamily="2" charset="2"/>
              <a:buChar char="§"/>
              <a:defRPr/>
            </a:pPr>
            <a:r>
              <a:rPr lang="en-US" sz="26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Some common adjectives end in </a:t>
            </a:r>
            <a:r>
              <a:rPr lang="en-US" sz="26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-y.</a:t>
            </a:r>
            <a:endParaRPr lang="ru-RU" sz="2600" smtClean="0">
              <a:solidFill>
                <a:schemeClr val="hlin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 typeface="Wingdings 2" pitchFamily="18" charset="2"/>
              <a:buNone/>
              <a:defRPr/>
            </a:pPr>
            <a:r>
              <a:rPr lang="en-US" sz="26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dirt- dirty, dust- dusty, etc.</a:t>
            </a:r>
            <a:endParaRPr lang="ru-RU" sz="26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 typeface="Wingdings" pitchFamily="2" charset="2"/>
              <a:buChar char="§"/>
              <a:defRPr/>
            </a:pPr>
            <a:r>
              <a:rPr lang="en-US" sz="26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Most adverbs are formed by adding </a:t>
            </a:r>
            <a:r>
              <a:rPr lang="en-US" sz="26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-ly</a:t>
            </a:r>
            <a:r>
              <a:rPr lang="en-US" sz="26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to adjectives.</a:t>
            </a:r>
            <a:endParaRPr lang="ru-RU" sz="26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 typeface="Wingdings 2" pitchFamily="18" charset="2"/>
              <a:buNone/>
              <a:defRPr/>
            </a:pPr>
            <a:r>
              <a:rPr lang="en-US" sz="26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quick - quickly, proper - properly.</a:t>
            </a:r>
            <a:endParaRPr lang="ru-RU" sz="26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 typeface="Wingdings" pitchFamily="2" charset="2"/>
              <a:buChar char="§"/>
              <a:defRPr/>
            </a:pPr>
            <a:r>
              <a:rPr lang="en-US" sz="26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Present participles and past participles can be used as adjectives.</a:t>
            </a:r>
          </a:p>
          <a:p>
            <a:pPr algn="just" eaLnBrk="1" hangingPunct="1">
              <a:buFont typeface="Wingdings 2" pitchFamily="18" charset="2"/>
              <a:buNone/>
              <a:defRPr/>
            </a:pPr>
            <a:r>
              <a:rPr lang="en-US" sz="26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bored- boring</a:t>
            </a:r>
            <a:endParaRPr lang="ru-RU" sz="26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 typeface="Wingdings 2" pitchFamily="18" charset="2"/>
              <a:buNone/>
              <a:defRPr/>
            </a:pPr>
            <a:r>
              <a:rPr lang="en-US" sz="26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Present participles(-ing) describe what or how somebody or something is and past participles(-ed) describe how people feel.</a:t>
            </a:r>
            <a:endParaRPr lang="ru-RU" sz="2600" smtClean="0">
              <a:solidFill>
                <a:srgbClr val="000000"/>
              </a:solidFill>
            </a:endParaRPr>
          </a:p>
        </p:txBody>
      </p:sp>
      <p:sp>
        <p:nvSpPr>
          <p:cNvPr id="16387" name="TextBox 4">
            <a:hlinkClick r:id="" action="ppaction://hlinkshowjump?jump=nextslide" highlightClick="1"/>
          </p:cNvPr>
          <p:cNvSpPr txBox="1">
            <a:spLocks noChangeArrowheads="1"/>
          </p:cNvSpPr>
          <p:nvPr/>
        </p:nvSpPr>
        <p:spPr bwMode="auto">
          <a:xfrm>
            <a:off x="214313" y="5857875"/>
            <a:ext cx="278606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800" b="1" i="1">
                <a:latin typeface="Times New Roman" pitchFamily="18" charset="0"/>
                <a:cs typeface="Times New Roman" pitchFamily="18" charset="0"/>
              </a:rPr>
              <a:t>Exercise</a:t>
            </a:r>
            <a:r>
              <a:rPr lang="ru-RU" sz="4800" b="1" i="1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686800" cy="838200"/>
          </a:xfrm>
        </p:spPr>
        <p:txBody>
          <a:bodyPr>
            <a:noAutofit/>
          </a:bodyPr>
          <a:lstStyle/>
          <a:p>
            <a:pPr marL="514350" indent="-514350" algn="ctr" eaLnBrk="1" fontAlgn="auto" hangingPunct="1">
              <a:spcAft>
                <a:spcPts val="0"/>
              </a:spcAft>
              <a:defRPr/>
            </a:pPr>
            <a:r>
              <a:rPr lang="en-US" sz="2800" b="1" cap="none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Fill in the correct form of the words in brackets.</a:t>
            </a:r>
            <a:endParaRPr lang="ru-RU" sz="2800" b="1" cap="none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0" name="Содержимое 2"/>
          <p:cNvSpPr>
            <a:spLocks noGrp="1"/>
          </p:cNvSpPr>
          <p:nvPr>
            <p:ph idx="1"/>
          </p:nvPr>
        </p:nvSpPr>
        <p:spPr>
          <a:xfrm>
            <a:off x="142875" y="1571625"/>
            <a:ext cx="8686800" cy="480377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After I finished the gardening, my shoes were.................................. </a:t>
            </a: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(filth).</a:t>
            </a:r>
            <a:endParaRPr lang="ru-RU" sz="18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John argued.................... </a:t>
            </a: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(bitter)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with his brother yesterday.</a:t>
            </a:r>
            <a:endParaRPr lang="ru-RU" sz="18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Jane was....................... </a:t>
            </a: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(surprise)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when she received a bouquet of flowers in her office.</a:t>
            </a:r>
            <a:endParaRPr lang="ru-RU" sz="18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 felt very.................... </a:t>
            </a: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(guilt)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about what I said to Tom.</a:t>
            </a:r>
            <a:endParaRPr lang="ru-RU" sz="18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doctor examined the baby....................................</a:t>
            </a: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(careful)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and then prescribed medication for his cough.</a:t>
            </a:r>
            <a:endParaRPr lang="ru-RU" sz="18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children were having a great time sliding down the.....................</a:t>
            </a: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(snow)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slopes.</a:t>
            </a:r>
            <a:endParaRPr lang="ru-RU" sz="18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book you gave me was so.....................................</a:t>
            </a: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(interest)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that I couldn't put it down.</a:t>
            </a:r>
            <a:endParaRPr lang="ru-RU" sz="18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8.  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.................................... </a:t>
            </a: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(fortunate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), no one was hurt in the accident.</a:t>
            </a:r>
            <a:endParaRPr lang="ru-RU" sz="18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9. 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After the cleaner left, the house was...........................</a:t>
            </a: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(spotless)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clean.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10. 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 couldn't see............................ </a:t>
            </a: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(clear) 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without my glasses.</a:t>
            </a:r>
            <a:endParaRPr lang="ru-RU" sz="18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357188"/>
            <a:ext cx="8686800" cy="8382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Forming Adjectives from Nouns and Verbs</a:t>
            </a: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endParaRPr lang="ru-RU" dirty="0"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1857375"/>
            <a:ext cx="8839200" cy="292893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 typeface="Wingdings 2" pitchFamily="18" charset="2"/>
              <a:buNone/>
              <a:defRPr/>
            </a:pPr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Common endings for adjectives formed from nouns and verbs are: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  <a:defRPr/>
            </a:pPr>
            <a:endParaRPr lang="ru-RU" sz="20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  <a:defRPr/>
            </a:pPr>
            <a:r>
              <a:rPr lang="en-US" sz="20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-able</a:t>
            </a:r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enjoy- enjoyable</a:t>
            </a:r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en-US" sz="20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-ible</a:t>
            </a:r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sense- sensible</a:t>
            </a:r>
            <a:endParaRPr lang="ru-RU" sz="2000" i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  <a:defRPr/>
            </a:pPr>
            <a:r>
              <a:rPr lang="en-US" sz="20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-al</a:t>
            </a:r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0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education- educational</a:t>
            </a:r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0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-ic</a:t>
            </a:r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0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optimist- optimistic</a:t>
            </a:r>
            <a:endParaRPr lang="ru-RU" sz="2000" i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  <a:defRPr/>
            </a:pPr>
            <a:r>
              <a:rPr lang="en-US" sz="20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-ant</a:t>
            </a:r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0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distance- distant</a:t>
            </a:r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en-US" sz="200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ical</a:t>
            </a:r>
            <a:r>
              <a:rPr lang="en-US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psychology- psychological</a:t>
            </a:r>
            <a:endParaRPr lang="ru-RU" sz="2000" i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  <a:defRPr/>
            </a:pPr>
            <a:r>
              <a:rPr lang="en-US" sz="20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-ar</a:t>
            </a:r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0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circle- circular</a:t>
            </a:r>
            <a:endParaRPr lang="ru-RU" sz="2000" i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  <a:defRPr/>
            </a:pPr>
            <a:r>
              <a:rPr lang="en-US" sz="20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-ate</a:t>
            </a:r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0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temper- temperate	</a:t>
            </a:r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0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-ious</a:t>
            </a:r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ambition- ambitious</a:t>
            </a:r>
            <a:endParaRPr lang="ru-RU" sz="2000" i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  <a:defRPr/>
            </a:pPr>
            <a:r>
              <a:rPr lang="en-US" sz="20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-ial</a:t>
            </a:r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0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commerce- commercial</a:t>
            </a:r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0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-ish</a:t>
            </a:r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0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self- selfish</a:t>
            </a:r>
            <a:endParaRPr lang="ru-RU" sz="2000" i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  <a:defRPr/>
            </a:pPr>
            <a:r>
              <a:rPr lang="en-US" sz="20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-ent</a:t>
            </a:r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0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differ- different</a:t>
            </a:r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en-US" sz="20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-ous</a:t>
            </a:r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0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danger- dangerous</a:t>
            </a:r>
            <a:endParaRPr lang="ru-RU" sz="2000" i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  <a:defRPr/>
            </a:pPr>
            <a:endParaRPr lang="ru-RU" sz="20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  <a:defRPr/>
            </a:pPr>
            <a:endParaRPr lang="ru-RU" sz="20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ru-RU" sz="200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5" name="TextBox 4">
            <a:hlinkClick r:id="" action="ppaction://hlinkshowjump?jump=nextslide"/>
          </p:cNvPr>
          <p:cNvSpPr txBox="1">
            <a:spLocks noChangeArrowheads="1"/>
          </p:cNvSpPr>
          <p:nvPr/>
        </p:nvSpPr>
        <p:spPr bwMode="auto">
          <a:xfrm>
            <a:off x="142875" y="5857875"/>
            <a:ext cx="278606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800" b="1" i="1">
                <a:latin typeface="Times New Roman" pitchFamily="18" charset="0"/>
                <a:cs typeface="Times New Roman" pitchFamily="18" charset="0"/>
              </a:rPr>
              <a:t>Exercise</a:t>
            </a:r>
            <a:r>
              <a:rPr lang="ru-RU" sz="4800" b="1" i="1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357188"/>
            <a:ext cx="8686800" cy="8382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b="1" cap="none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Fill in the correct form of the words in brackets.</a:t>
            </a:r>
            <a:endParaRPr lang="ru-RU" cap="none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514350" indent="-51435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 </a:t>
            </a:r>
            <a:endParaRPr lang="ru-RU" dirty="0" smtClean="0"/>
          </a:p>
          <a:p>
            <a:pPr marL="514350" indent="-51435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There was a..........................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(spectacle)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fireworks display at the end of the concert.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 enjoy sampling................................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(tradition)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dishes when I go abroad.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We should encourage our children to explore their..............................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(art)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abilities.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Sonia wants to be a .................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(fame)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actress one day.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He has made .........................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(remark)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progress at school this year.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You'd better take off your watch before diving into the sea, unless you're sure it is water ....................................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(resist).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Mr. Smith is the most ...............................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(consider)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teacher we've ever had. He's always there to answer our questions and help us with our problems.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You shouldn't be so ................................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(depend)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on your parents at the age of thirty.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9.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He spent all of his savings to buy a very expensive........................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(convert)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car.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10.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city center is full of.........................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(history)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buildings which attract a lot of tourists every year.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11.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She became very ...............................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(suspicion)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of John when she heard him whispering on the phone late at night.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12.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His behavior is really........................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(child),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even though he is 25 years old.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357188"/>
            <a:ext cx="8686800" cy="8382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Adjectives ending in </a:t>
            </a:r>
            <a:r>
              <a:rPr lang="en-US" b="1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b="1" i="1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ful</a:t>
            </a:r>
            <a:r>
              <a:rPr lang="en-US" b="1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b="1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–less</a:t>
            </a:r>
            <a:endParaRPr lang="ru-RU" i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1857375"/>
            <a:ext cx="8686800" cy="3089275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buFont typeface="Wingdings 2" pitchFamily="18" charset="2"/>
              <a:buNone/>
              <a:defRPr/>
            </a:pPr>
            <a:r>
              <a:rPr lang="en-US" sz="2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Adjectives ending in  </a:t>
            </a:r>
            <a:r>
              <a:rPr lang="en-US" sz="28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-ful</a:t>
            </a:r>
            <a:r>
              <a:rPr lang="en-US" sz="2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show that the person/thing being described has or displays that quality. </a:t>
            </a:r>
            <a:endParaRPr lang="ru-RU" sz="28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en-US" sz="28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 beautiful woman (indicates beauty).</a:t>
            </a:r>
            <a:endParaRPr lang="ru-RU" sz="28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en-US" sz="2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Adjectives ending in </a:t>
            </a:r>
            <a:r>
              <a:rPr lang="en-US" sz="28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-less</a:t>
            </a:r>
            <a:r>
              <a:rPr lang="en-US" sz="2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show that the person/thing being describes doesn’t have or display that quality.</a:t>
            </a:r>
            <a:endParaRPr lang="ru-RU" sz="28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en-US" sz="2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 useless object(not useful)</a:t>
            </a:r>
            <a:endParaRPr lang="ru-RU" sz="28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0483" name="TextBox 3">
            <a:hlinkClick r:id="" action="ppaction://hlinkshowjump?jump=nextslide" highlightClick="1"/>
          </p:cNvPr>
          <p:cNvSpPr txBox="1">
            <a:spLocks noChangeArrowheads="1"/>
          </p:cNvSpPr>
          <p:nvPr/>
        </p:nvSpPr>
        <p:spPr bwMode="auto">
          <a:xfrm>
            <a:off x="214313" y="5857875"/>
            <a:ext cx="278606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800" b="1" i="1">
                <a:latin typeface="Times New Roman" pitchFamily="18" charset="0"/>
                <a:cs typeface="Times New Roman" pitchFamily="18" charset="0"/>
              </a:rPr>
              <a:t>Exercise</a:t>
            </a:r>
            <a:r>
              <a:rPr lang="ru-RU" sz="4800" b="1" i="1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8" y="214313"/>
            <a:ext cx="8686800" cy="8382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b="1" cap="none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Fill in the correct form of the words in brackets.</a:t>
            </a:r>
            <a:endParaRPr lang="ru-RU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Tom is a very............. </a:t>
            </a: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(success)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businessman.</a:t>
            </a:r>
            <a:endParaRPr lang="ru-RU" sz="18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Tina was thrilled to hear the................... </a:t>
            </a: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(delight)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news.</a:t>
            </a:r>
            <a:endParaRPr lang="ru-RU" sz="18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Jim is a..................... </a:t>
            </a: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(care)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driver; He will cause an accident one day.</a:t>
            </a:r>
            <a:endParaRPr lang="ru-RU" sz="18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We found our teacher's advice very.................. </a:t>
            </a: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(help).</a:t>
            </a:r>
            <a:endParaRPr lang="ru-RU" sz="18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 was very....................... </a:t>
            </a: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(thought)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of you not to invite Tom to the party. You'd better call him and apologies. </a:t>
            </a:r>
            <a:endParaRPr lang="ru-RU" sz="18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I've got a.................... </a:t>
            </a: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(pain)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bruise on my arm.</a:t>
            </a:r>
            <a:endParaRPr lang="ru-RU" sz="18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She was so shocked at the news that she was................ </a:t>
            </a: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(speech).</a:t>
            </a:r>
            <a:endParaRPr lang="ru-RU" sz="18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Don't be afraid of the dog- he's...................... </a:t>
            </a: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(harm).</a:t>
            </a:r>
            <a:endParaRPr lang="ru-RU" sz="18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9. 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Unless he works harder, it is....................... </a:t>
            </a: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(doubt)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that he'll get promoted this year.</a:t>
            </a:r>
            <a:endParaRPr lang="ru-RU" sz="18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10. 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Thousands of people were left....................... </a:t>
            </a:r>
            <a:r>
              <a:rPr lang="en-US" sz="1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(home)</a:t>
            </a:r>
            <a:r>
              <a:rPr lang="en-US" sz="1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as a result of the tornado.</a:t>
            </a:r>
            <a:endParaRPr lang="ru-RU" sz="1800" smtClean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147</TotalTime>
  <Words>1914</Words>
  <Application>Microsoft Office PowerPoint</Application>
  <PresentationFormat>Экран (4:3)</PresentationFormat>
  <Paragraphs>446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Трек</vt:lpstr>
      <vt:lpstr>Word Formation</vt:lpstr>
      <vt:lpstr>Forming Nouns and Adjectives from Verbs</vt:lpstr>
      <vt:lpstr>Презентация PowerPoint</vt:lpstr>
      <vt:lpstr>Forming Adjectives from Nouns and Adverbs from Adjectives </vt:lpstr>
      <vt:lpstr>Fill in the correct form of the words in brackets.</vt:lpstr>
      <vt:lpstr>Forming Adjectives from Nouns and Verbs </vt:lpstr>
      <vt:lpstr>Fill in the correct form of the words in brackets.</vt:lpstr>
      <vt:lpstr>Adjectives ending in -ful and –less</vt:lpstr>
      <vt:lpstr>Fill in the correct form of the words in brackets.</vt:lpstr>
      <vt:lpstr>Forming Adjectives with Negative Meaning</vt:lpstr>
      <vt:lpstr>1) Fill in the correct form of the words in brackets.</vt:lpstr>
      <vt:lpstr>2) Fill in the correct form of the words in brackets.</vt:lpstr>
      <vt:lpstr>Forming Nouns from Verbs</vt:lpstr>
      <vt:lpstr>Revision Box</vt:lpstr>
      <vt:lpstr>Use the words in capitals to from a word that fits on the space in the same line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Word Formation</dc:title>
  <dc:creator>Admin</dc:creator>
  <cp:lastModifiedBy>Александр</cp:lastModifiedBy>
  <cp:revision>20</cp:revision>
  <dcterms:created xsi:type="dcterms:W3CDTF">2011-10-12T12:56:28Z</dcterms:created>
  <dcterms:modified xsi:type="dcterms:W3CDTF">2012-03-09T15:34:09Z</dcterms:modified>
</cp:coreProperties>
</file>