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283" r:id="rId3"/>
    <p:sldId id="271" r:id="rId4"/>
    <p:sldId id="267" r:id="rId5"/>
    <p:sldId id="265" r:id="rId6"/>
    <p:sldId id="257" r:id="rId7"/>
    <p:sldId id="275" r:id="rId8"/>
    <p:sldId id="281" r:id="rId9"/>
    <p:sldId id="276" r:id="rId10"/>
    <p:sldId id="259" r:id="rId11"/>
    <p:sldId id="277" r:id="rId12"/>
    <p:sldId id="278" r:id="rId13"/>
    <p:sldId id="280" r:id="rId14"/>
    <p:sldId id="270" r:id="rId15"/>
    <p:sldId id="272" r:id="rId16"/>
    <p:sldId id="282" r:id="rId17"/>
    <p:sldId id="269" r:id="rId18"/>
    <p:sldId id="284" r:id="rId19"/>
    <p:sldId id="274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57" autoAdjust="0"/>
    <p:restoredTop sz="97336" autoAdjust="0"/>
  </p:normalViewPr>
  <p:slideViewPr>
    <p:cSldViewPr>
      <p:cViewPr>
        <p:scale>
          <a:sx n="40" d="100"/>
          <a:sy n="40" d="100"/>
        </p:scale>
        <p:origin x="116" y="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4C970-9283-43D7-A103-5DB846A40D2A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7B3B3-E15D-4C6D-BA58-7509712A39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505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Тема: Правописание слов с непроизносимыми согласными.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Данный урок является вторым из серии уроков по правописанию непроизносимых согласных. На уроке идет работа по формированию орфографических навыков написания непроизносимых согласных в корне слова. Учащиеся знакомятся с правилом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стихотворной форме и делают соответствующие выводы о проверке орфограммы.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Цели урока: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Совершенствование умения писать слова с непроизносимыми согласными в корне слова, развивать умение видеть данную орфограмму в словах. Закреплять способы проверки написания слов способом подбора однокоренных слов.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известные орфограммы в корне слова.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выделять слабую  и сильную позиции (местоположения) звуков в словах;  обозначать звуки, находящиеся в слабых позициях, буквами (орфограммами) </a:t>
            </a:r>
          </a:p>
          <a:p>
            <a:r>
              <a:rPr lang="ru-RU" sz="1200" b="0" i="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Действовать в соответствии с этапами памятки  морфемного разбора слов.</a:t>
            </a:r>
          </a:p>
          <a:p>
            <a:r>
              <a:rPr lang="ru-RU" sz="1200" b="0" i="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Синтезировать: составлять слова с опорой на модели (схемы).</a:t>
            </a:r>
          </a:p>
          <a:p>
            <a:r>
              <a:rPr lang="ru-RU" sz="1200" b="0" i="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Группировать слова в соответствии с их составом.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Уметь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проверять слова с разными орфограммами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Находить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«опасное звучание» в словах с непроизносимыми согласными в корне и проверять их для выбора правильного написания. </a:t>
            </a:r>
          </a:p>
          <a:p>
            <a:r>
              <a:rPr lang="ru-RU" sz="1200" b="0" i="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Обобщать материал о способах проверки орфограмм с помощью таблицы.</a:t>
            </a:r>
          </a:p>
          <a:p>
            <a:r>
              <a:rPr lang="ru-RU" sz="1200" b="0" i="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Дифференцировать типы орфограмм в корне слова и подбирать адекватные приёмы проверки.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Систематизировать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 о разных проверяемых орфограммах в корне слова с помощью таблицы с пропущенными смысловыми частями.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B3B3-E15D-4C6D-BA58-7509712A39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B3B3-E15D-4C6D-BA58-7509712A397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55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B3B3-E15D-4C6D-BA58-7509712A397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956596"/>
            <a:ext cx="8964487" cy="824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4" descr="C:\Users\Marina\Desktop\ШКОЛА\оформление\незнайка\5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18126"/>
            <a:ext cx="1988951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8" descr="http://funforkids.ru/pictures/neznaika/neznaika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75" y="1340768"/>
            <a:ext cx="2445279" cy="444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оловок 1"/>
          <p:cNvSpPr txBox="1">
            <a:spLocks/>
          </p:cNvSpPr>
          <p:nvPr/>
        </p:nvSpPr>
        <p:spPr>
          <a:xfrm>
            <a:off x="1681325" y="1412562"/>
            <a:ext cx="5472608" cy="2736729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Непроизносимые согласные </a:t>
            </a:r>
            <a:br>
              <a:rPr lang="ru-RU" b="1" dirty="0" smtClean="0"/>
            </a:br>
            <a:r>
              <a:rPr lang="ru-RU" b="1" dirty="0" smtClean="0"/>
              <a:t>в корне слова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829" y="238937"/>
            <a:ext cx="702258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/>
              <a:t> </a:t>
            </a:r>
            <a:r>
              <a:rPr lang="ru-RU" sz="2800" i="1" dirty="0" smtClean="0"/>
              <a:t>    </a:t>
            </a:r>
            <a:r>
              <a:rPr lang="ru-RU" sz="3200" i="1" dirty="0" smtClean="0"/>
              <a:t>В корнях некоторых слов звуки </a:t>
            </a:r>
            <a:r>
              <a:rPr lang="en-US" sz="3200" i="1" dirty="0" smtClean="0"/>
              <a:t>[</a:t>
            </a:r>
            <a:r>
              <a:rPr lang="ru-RU" sz="3200" i="1" dirty="0" smtClean="0"/>
              <a:t>в</a:t>
            </a:r>
            <a:r>
              <a:rPr lang="en-US" sz="3200" i="1" dirty="0" smtClean="0"/>
              <a:t>]</a:t>
            </a:r>
            <a:r>
              <a:rPr lang="ru-RU" sz="3200" i="1" dirty="0" smtClean="0"/>
              <a:t>, </a:t>
            </a:r>
            <a:r>
              <a:rPr lang="en-US" sz="3200" i="1" dirty="0" smtClean="0"/>
              <a:t>[</a:t>
            </a:r>
            <a:r>
              <a:rPr lang="ru-RU" sz="3200" i="1" dirty="0" smtClean="0"/>
              <a:t>д</a:t>
            </a:r>
            <a:r>
              <a:rPr lang="en-US" sz="3200" i="1" dirty="0" smtClean="0"/>
              <a:t>]</a:t>
            </a:r>
            <a:r>
              <a:rPr lang="ru-RU" sz="3200" i="1" dirty="0" smtClean="0"/>
              <a:t>, </a:t>
            </a:r>
            <a:r>
              <a:rPr lang="en-US" sz="3200" i="1" dirty="0" smtClean="0"/>
              <a:t>[</a:t>
            </a:r>
            <a:r>
              <a:rPr lang="ru-RU" sz="3200" i="1" dirty="0" smtClean="0"/>
              <a:t>л</a:t>
            </a:r>
            <a:r>
              <a:rPr lang="en-US" sz="3200" i="1" dirty="0" smtClean="0"/>
              <a:t>]</a:t>
            </a:r>
            <a:r>
              <a:rPr lang="ru-RU" sz="3200" i="1" dirty="0" smtClean="0"/>
              <a:t>, </a:t>
            </a:r>
            <a:r>
              <a:rPr lang="en-US" sz="3200" i="1" dirty="0" smtClean="0"/>
              <a:t>[</a:t>
            </a:r>
            <a:r>
              <a:rPr lang="ru-RU" sz="3200" i="1" dirty="0" smtClean="0"/>
              <a:t>т</a:t>
            </a:r>
            <a:r>
              <a:rPr lang="en-US" sz="3200" i="1" dirty="0" smtClean="0"/>
              <a:t>]</a:t>
            </a:r>
            <a:r>
              <a:rPr lang="ru-RU" sz="3200" i="1" dirty="0" smtClean="0"/>
              <a:t> не произносятся,                              а буквы </a:t>
            </a:r>
            <a:r>
              <a:rPr lang="ru-RU" sz="3200" i="1" dirty="0" smtClean="0">
                <a:solidFill>
                  <a:srgbClr val="00B050"/>
                </a:solidFill>
              </a:rPr>
              <a:t>в, д, л, т </a:t>
            </a:r>
            <a:r>
              <a:rPr lang="ru-RU" sz="3200" i="1" dirty="0" smtClean="0"/>
              <a:t>пишутся: праз</a:t>
            </a:r>
            <a:r>
              <a:rPr lang="ru-RU" sz="3200" i="1" u="sng" dirty="0" smtClean="0"/>
              <a:t>д</a:t>
            </a:r>
            <a:r>
              <a:rPr lang="ru-RU" sz="3200" i="1" dirty="0" smtClean="0"/>
              <a:t>ник, со</a:t>
            </a:r>
            <a:r>
              <a:rPr lang="ru-RU" sz="3200" i="1" u="sng" dirty="0" smtClean="0"/>
              <a:t>л</a:t>
            </a:r>
            <a:r>
              <a:rPr lang="ru-RU" sz="3200" i="1" dirty="0" smtClean="0"/>
              <a:t>нце, окрес</a:t>
            </a:r>
            <a:r>
              <a:rPr lang="ru-RU" sz="3200" i="1" u="sng" dirty="0" smtClean="0"/>
              <a:t>т</a:t>
            </a:r>
            <a:r>
              <a:rPr lang="ru-RU" sz="3200" i="1" dirty="0" smtClean="0"/>
              <a:t>ности, поз</a:t>
            </a:r>
            <a:r>
              <a:rPr lang="ru-RU" sz="3200" i="1" u="sng" dirty="0" smtClean="0"/>
              <a:t>д</a:t>
            </a:r>
            <a:r>
              <a:rPr lang="ru-RU" sz="3200" i="1" dirty="0" smtClean="0"/>
              <a:t>но.</a:t>
            </a:r>
          </a:p>
          <a:p>
            <a:pPr algn="just"/>
            <a:r>
              <a:rPr lang="ru-RU" sz="3200" i="1" dirty="0" smtClean="0"/>
              <a:t>    </a:t>
            </a:r>
            <a:r>
              <a:rPr lang="ru-RU" sz="3200" i="1" dirty="0" smtClean="0">
                <a:solidFill>
                  <a:srgbClr val="7030A0"/>
                </a:solidFill>
              </a:rPr>
              <a:t>Чтобы проверить слово                                  с непроизносимым согласным звуком, нужно подобрать однокоренное слово, в котором этот звук будет стоять в конце слова (честь, грусть) или перед гласным звуком (звезда, место).</a:t>
            </a:r>
          </a:p>
          <a:p>
            <a:endParaRPr lang="ru-RU" sz="2400" dirty="0" smtClean="0"/>
          </a:p>
        </p:txBody>
      </p:sp>
      <p:pic>
        <p:nvPicPr>
          <p:cNvPr id="3074" name="Picture 2" descr="http://perego-shop.ru/gallery/images/917_kartinka-znai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4" r="26710"/>
          <a:stretch/>
        </p:blipFill>
        <p:spPr bwMode="auto">
          <a:xfrm flipH="1">
            <a:off x="7380312" y="2189312"/>
            <a:ext cx="1743000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Marina\Desktop\ШКОЛА\оформление\незнайка\0_87753_5d2aed22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272" y="1120485"/>
            <a:ext cx="2061760" cy="379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1966" y="1628800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/>
              <a:t>Счастливый день, вкусный обед, </a:t>
            </a:r>
          </a:p>
          <a:p>
            <a:r>
              <a:rPr lang="ru-RU" sz="4400" i="1" dirty="0" smtClean="0"/>
              <a:t>холмистая местность, </a:t>
            </a:r>
            <a:r>
              <a:rPr lang="ru-RU" sz="4400" i="1" dirty="0"/>
              <a:t>лесная </a:t>
            </a:r>
            <a:r>
              <a:rPr lang="ru-RU" sz="4400" i="1" dirty="0" smtClean="0"/>
              <a:t>тропинка, яростная атака, участвовать в празднике.</a:t>
            </a:r>
          </a:p>
        </p:txBody>
      </p:sp>
    </p:spTree>
    <p:extLst>
      <p:ext uri="{BB962C8B-B14F-4D97-AF65-F5344CB8AC3E}">
        <p14:creationId xmlns:p14="http://schemas.microsoft.com/office/powerpoint/2010/main" val="108865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Users\Marina\Desktop\ШКОЛА\оформление\незнайка\0_87753_5d2aed22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3005426"/>
            <a:ext cx="1707508" cy="314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620688"/>
            <a:ext cx="68580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 smtClean="0"/>
              <a:t>Вставь, где нужно, пропущенные буквы.</a:t>
            </a:r>
          </a:p>
          <a:p>
            <a:endParaRPr lang="ru-RU" sz="4000" i="1" dirty="0" smtClean="0"/>
          </a:p>
          <a:p>
            <a:pPr>
              <a:lnSpc>
                <a:spcPct val="150000"/>
              </a:lnSpc>
            </a:pPr>
            <a:r>
              <a:rPr lang="ru-RU" sz="4000" i="1" dirty="0" err="1" smtClean="0"/>
              <a:t>Капус</a:t>
            </a:r>
            <a:r>
              <a:rPr lang="ru-RU" sz="4000" i="1" dirty="0" smtClean="0"/>
              <a:t> ? </a:t>
            </a:r>
            <a:r>
              <a:rPr lang="ru-RU" sz="4000" i="1" dirty="0" err="1" smtClean="0"/>
              <a:t>ный</a:t>
            </a:r>
            <a:r>
              <a:rPr lang="ru-RU" sz="4000" i="1" dirty="0" smtClean="0"/>
              <a:t>,     </a:t>
            </a:r>
            <a:r>
              <a:rPr lang="ru-RU" sz="4000" i="1" dirty="0" err="1" smtClean="0"/>
              <a:t>опас</a:t>
            </a:r>
            <a:r>
              <a:rPr lang="ru-RU" sz="4000" i="1" dirty="0" smtClean="0"/>
              <a:t> </a:t>
            </a:r>
            <a:r>
              <a:rPr lang="ru-RU" sz="4000" i="1" dirty="0"/>
              <a:t>? </a:t>
            </a:r>
            <a:r>
              <a:rPr lang="ru-RU" sz="4000" i="1" dirty="0" err="1" smtClean="0"/>
              <a:t>ный</a:t>
            </a:r>
            <a:r>
              <a:rPr lang="ru-RU" sz="4000" i="1" dirty="0" smtClean="0"/>
              <a:t>, </a:t>
            </a:r>
            <a:r>
              <a:rPr lang="ru-RU" sz="4000" i="1" dirty="0" err="1" smtClean="0"/>
              <a:t>извес</a:t>
            </a:r>
            <a:r>
              <a:rPr lang="ru-RU" sz="4000" i="1" dirty="0"/>
              <a:t> ? </a:t>
            </a:r>
            <a:r>
              <a:rPr lang="ru-RU" sz="4000" i="1" dirty="0" err="1" smtClean="0"/>
              <a:t>ный</a:t>
            </a:r>
            <a:r>
              <a:rPr lang="ru-RU" sz="4000" i="1" dirty="0" smtClean="0"/>
              <a:t>,      ужас </a:t>
            </a:r>
            <a:r>
              <a:rPr lang="ru-RU" sz="4000" i="1" dirty="0"/>
              <a:t>? </a:t>
            </a:r>
            <a:r>
              <a:rPr lang="ru-RU" sz="4000" i="1" dirty="0" err="1" smtClean="0"/>
              <a:t>ный</a:t>
            </a:r>
            <a:r>
              <a:rPr lang="ru-RU" sz="4000" i="1" dirty="0" smtClean="0"/>
              <a:t>, лес</a:t>
            </a:r>
            <a:r>
              <a:rPr lang="ru-RU" sz="4000" i="1" dirty="0"/>
              <a:t> ? </a:t>
            </a:r>
            <a:r>
              <a:rPr lang="ru-RU" sz="4000" i="1" dirty="0" err="1" smtClean="0"/>
              <a:t>ный</a:t>
            </a:r>
            <a:r>
              <a:rPr lang="ru-RU" sz="4000" i="1" dirty="0" smtClean="0"/>
              <a:t>.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420533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alfran.ru/image/data/tumblr_naay1zgRmU1te04v8o1_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90" y="0"/>
            <a:ext cx="917869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3422" y="3942509"/>
            <a:ext cx="842089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Посмотри на звездное небо. </a:t>
            </a:r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ярко горят звёзды!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7621" y="2419015"/>
            <a:ext cx="8420895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Проверь!</a:t>
            </a:r>
          </a:p>
          <a:p>
            <a:pPr algn="ctr"/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Посмотри 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звездное небо. </a:t>
            </a:r>
            <a:endParaRPr lang="ru-RU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ярко горят звёзды!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118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apus666.narod.ru/clipart/d/dosk/dosk187.png"/>
          <p:cNvPicPr>
            <a:picLocks noChangeAspect="1" noChangeArrowheads="1"/>
          </p:cNvPicPr>
          <p:nvPr/>
        </p:nvPicPr>
        <p:blipFill rotWithShape="1">
          <a:blip r:embed="rId2"/>
          <a:srcRect t="-1" b="42466"/>
          <a:stretch/>
        </p:blipFill>
        <p:spPr bwMode="auto">
          <a:xfrm>
            <a:off x="251520" y="253430"/>
            <a:ext cx="7470605" cy="5047778"/>
          </a:xfrm>
          <a:prstGeom prst="rect">
            <a:avLst/>
          </a:prstGeom>
          <a:noFill/>
        </p:spPr>
      </p:pic>
      <p:pic>
        <p:nvPicPr>
          <p:cNvPr id="6" name="Picture 2" descr="http://papus666.narod.ru/clipart/d/dosk/dosk187.png"/>
          <p:cNvPicPr>
            <a:picLocks noChangeAspect="1" noChangeArrowheads="1"/>
          </p:cNvPicPr>
          <p:nvPr/>
        </p:nvPicPr>
        <p:blipFill rotWithShape="1">
          <a:blip r:embed="rId2"/>
          <a:srcRect t="56747"/>
          <a:stretch/>
        </p:blipFill>
        <p:spPr bwMode="auto">
          <a:xfrm>
            <a:off x="1109308" y="5301208"/>
            <a:ext cx="5755027" cy="1191714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852"/>
              </p:ext>
            </p:extLst>
          </p:nvPr>
        </p:nvGraphicFramePr>
        <p:xfrm>
          <a:off x="971600" y="908720"/>
          <a:ext cx="6192688" cy="3403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завистливый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буревестник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властный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устная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участник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/>
                        <a:t>капустка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капустный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возрастной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1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адресный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130377"/>
              </p:ext>
            </p:extLst>
          </p:nvPr>
        </p:nvGraphicFramePr>
        <p:xfrm>
          <a:off x="971600" y="908720"/>
          <a:ext cx="3096344" cy="3403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з</a:t>
                      </a:r>
                      <a:r>
                        <a:rPr lang="ru-RU" sz="3600" dirty="0" smtClean="0"/>
                        <a:t>авистливый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r>
                        <a:rPr lang="ru-RU" sz="3600" dirty="0" smtClean="0"/>
                        <a:t>ластный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r>
                        <a:rPr lang="ru-RU" sz="3600" dirty="0" smtClean="0"/>
                        <a:t>частник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r>
                        <a:rPr lang="ru-RU" sz="3600" dirty="0" smtClean="0"/>
                        <a:t>апустный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198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96957"/>
              </p:ext>
            </p:extLst>
          </p:nvPr>
        </p:nvGraphicFramePr>
        <p:xfrm>
          <a:off x="4067944" y="908720"/>
          <a:ext cx="3096344" cy="3403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r>
                        <a:rPr lang="ru-RU" sz="3600" dirty="0" smtClean="0"/>
                        <a:t>уревестник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r>
                        <a:rPr lang="ru-RU" sz="3600" dirty="0" smtClean="0"/>
                        <a:t>стная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solidFill>
                            <a:srgbClr val="FF0000"/>
                          </a:solidFill>
                        </a:rPr>
                        <a:t>к</a:t>
                      </a:r>
                      <a:r>
                        <a:rPr lang="ru-RU" sz="3600" dirty="0" err="1" smtClean="0"/>
                        <a:t>апустка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753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r>
                        <a:rPr lang="ru-RU" sz="3600" dirty="0" smtClean="0"/>
                        <a:t>озрастной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198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3600" dirty="0" smtClean="0"/>
                        <a:t>дресный</a:t>
                      </a:r>
                      <a:endParaRPr lang="ru-RU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5" name="Picture 14" descr="C:\Users\Marina\Desktop\ШКОЛА\оформление\незнайка\neznaika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36" y="2853278"/>
            <a:ext cx="2231238" cy="344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980728"/>
            <a:ext cx="29432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139221" y="1052736"/>
            <a:ext cx="29432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17713" y="1701144"/>
            <a:ext cx="29432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39221" y="1657686"/>
            <a:ext cx="2730959" cy="547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2399184"/>
            <a:ext cx="29432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33377" y="2399184"/>
            <a:ext cx="272865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17713" y="3059088"/>
            <a:ext cx="29432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139221" y="3757414"/>
            <a:ext cx="272511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38451" y="3068960"/>
            <a:ext cx="294321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20195" y="2060847"/>
            <a:ext cx="691276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Иногда согласные </a:t>
            </a:r>
            <a:br>
              <a:rPr lang="ru-RU" sz="4400" dirty="0" smtClean="0">
                <a:solidFill>
                  <a:srgbClr val="002060"/>
                </a:solidFill>
              </a:rPr>
            </a:br>
            <a:r>
              <a:rPr lang="ru-RU" sz="4400" dirty="0" smtClean="0">
                <a:solidFill>
                  <a:srgbClr val="002060"/>
                </a:solidFill>
              </a:rPr>
              <a:t>Играют с нами в прятки.</a:t>
            </a:r>
            <a:br>
              <a:rPr lang="ru-RU" sz="4400" dirty="0" smtClean="0">
                <a:solidFill>
                  <a:srgbClr val="002060"/>
                </a:solidFill>
              </a:rPr>
            </a:br>
            <a:r>
              <a:rPr lang="ru-RU" sz="4400" dirty="0" smtClean="0">
                <a:solidFill>
                  <a:srgbClr val="002060"/>
                </a:solidFill>
              </a:rPr>
              <a:t>Они не произносятся,</a:t>
            </a:r>
            <a:br>
              <a:rPr lang="ru-RU" sz="4400" dirty="0" smtClean="0">
                <a:solidFill>
                  <a:srgbClr val="002060"/>
                </a:solidFill>
              </a:rPr>
            </a:br>
            <a:r>
              <a:rPr lang="ru-RU" sz="4400" dirty="0" smtClean="0">
                <a:solidFill>
                  <a:srgbClr val="002060"/>
                </a:solidFill>
              </a:rPr>
              <a:t>Но пишутся в тетрадке.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11" name="Picture 8" descr="http://graphage.ru/images/1824267_risunki-nezna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99" y="964193"/>
            <a:ext cx="2250893" cy="43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36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338128" cy="75895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Правило </a:t>
            </a:r>
            <a:r>
              <a:rPr lang="ru-RU" sz="3600" dirty="0" smtClean="0">
                <a:solidFill>
                  <a:schemeClr val="tx1"/>
                </a:solidFill>
              </a:rPr>
              <a:t> стр.125</a:t>
            </a:r>
            <a:r>
              <a:rPr lang="ru-RU" sz="3600" dirty="0">
                <a:solidFill>
                  <a:schemeClr val="tx1"/>
                </a:solidFill>
              </a:rPr>
              <a:t/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/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Упражнение на выбор 297 или 295.</a:t>
            </a:r>
            <a:br>
              <a:rPr lang="ru-RU" sz="3600" dirty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84648" y="548680"/>
            <a:ext cx="8503920" cy="1043608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3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988" y="1700808"/>
            <a:ext cx="868774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2060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3600" dirty="0" smtClean="0"/>
              <a:t>С </a:t>
            </a:r>
            <a:r>
              <a:rPr lang="ru-RU" sz="3600" dirty="0"/>
              <a:t>какой орфограммой познакомились? </a:t>
            </a:r>
            <a:endParaRPr lang="ru-RU" sz="3600" dirty="0" smtClean="0"/>
          </a:p>
          <a:p>
            <a:pPr marL="342900" indent="-342900">
              <a:buFontTx/>
              <a:buChar char="-"/>
            </a:pPr>
            <a:r>
              <a:rPr lang="ru-RU" sz="3600" dirty="0" smtClean="0"/>
              <a:t>Как </a:t>
            </a:r>
            <a:r>
              <a:rPr lang="ru-RU" sz="3600" dirty="0"/>
              <a:t>её находить? </a:t>
            </a:r>
            <a:endParaRPr lang="ru-RU" sz="3600" dirty="0" smtClean="0"/>
          </a:p>
          <a:p>
            <a:pPr marL="342900" indent="-342900">
              <a:buFontTx/>
              <a:buChar char="-"/>
            </a:pPr>
            <a:r>
              <a:rPr lang="ru-RU" sz="3600" dirty="0" smtClean="0"/>
              <a:t>Как </a:t>
            </a:r>
            <a:r>
              <a:rPr lang="ru-RU" sz="3600" dirty="0"/>
              <a:t>проверять?</a:t>
            </a:r>
          </a:p>
          <a:p>
            <a:r>
              <a:rPr lang="ru-RU" sz="3600" dirty="0"/>
              <a:t>- </a:t>
            </a:r>
            <a:r>
              <a:rPr lang="ru-RU" sz="3600" dirty="0" smtClean="0"/>
              <a:t> Для чего это нужно уметь?</a:t>
            </a: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 smtClean="0">
              <a:solidFill>
                <a:srgbClr val="002060"/>
              </a:solidFill>
            </a:endParaRPr>
          </a:p>
        </p:txBody>
      </p:sp>
      <p:pic>
        <p:nvPicPr>
          <p:cNvPr id="8194" name="Picture 2" descr="http://prikolnye-kartinki.ru/img/picture/Jul/09/bb7dcbd2419d5bb4b231a8ce4ed92ea6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809354"/>
            <a:ext cx="2232497" cy="384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780878" y="3717032"/>
            <a:ext cx="720080" cy="473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Marina\Desktop\ШКОЛА\6 воспитательная работа\рефлексия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44361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203848" y="1340768"/>
            <a:ext cx="1296144" cy="13681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06782" y="2904316"/>
            <a:ext cx="1296144" cy="13681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206782" y="4437112"/>
            <a:ext cx="1296144" cy="13681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11560" y="4444040"/>
            <a:ext cx="1296144" cy="13681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760732"/>
            <a:ext cx="21882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Все плохо!</a:t>
            </a:r>
            <a:endParaRPr lang="ru-RU" sz="2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abic Typesetting" pitchFamily="66" charset="-7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19372" y="5134074"/>
            <a:ext cx="19196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Остались </a:t>
            </a:r>
          </a:p>
          <a:p>
            <a:pPr algn="ctr"/>
            <a:r>
              <a:rPr lang="ru-RU" sz="24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вопросы</a:t>
            </a:r>
            <a:endParaRPr lang="ru-RU" sz="24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abic Typesetting" pitchFamily="66" charset="-78"/>
            </a:endParaRPr>
          </a:p>
        </p:txBody>
      </p:sp>
      <p:pic>
        <p:nvPicPr>
          <p:cNvPr id="12" name="Picture 2" descr="http://prikolnye-kartinki.ru/img/picture/Jul/09/bb7dcbd2419d5bb4b231a8ce4ed92ea6/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105" y="3284984"/>
            <a:ext cx="1956632" cy="337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6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172536" y="2564904"/>
            <a:ext cx="8503920" cy="211797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  <a:t>Будьте как , 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СО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Л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НЦЕ</a:t>
            </a:r>
            <a:r>
              <a:rPr lang="ru-RU" sz="2800" b="1" dirty="0" smtClean="0">
                <a:solidFill>
                  <a:srgbClr val="894327"/>
                </a:solidFill>
                <a:latin typeface="Constantia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  <a:t>красивыми!</a:t>
            </a:r>
            <a:b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  <a:t>Будьте</a:t>
            </a:r>
            <a:r>
              <a:rPr lang="ru-RU" sz="2800" b="1" dirty="0" smtClean="0"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ПРЕЛЕС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НЫМИ</a:t>
            </a:r>
            <a:r>
              <a:rPr lang="ru-RU" sz="2800" b="1" dirty="0" smtClean="0">
                <a:solidFill>
                  <a:srgbClr val="FF66FF"/>
                </a:solidFill>
                <a:latin typeface="Constantia" pitchFamily="18" charset="0"/>
                <a:cs typeface="Times New Roman" pitchFamily="18" charset="0"/>
              </a:rPr>
              <a:t>,</a:t>
            </a:r>
            <a:r>
              <a:rPr lang="ru-RU" sz="2800" b="1" dirty="0" smtClean="0">
                <a:solidFill>
                  <a:srgbClr val="00B050"/>
                </a:solidFill>
                <a:latin typeface="Constantia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  <a:t>милыми!</a:t>
            </a:r>
            <a:r>
              <a:rPr lang="ru-RU" sz="2800" b="1" dirty="0" smtClean="0">
                <a:solidFill>
                  <a:srgbClr val="894327"/>
                </a:solidFill>
                <a:latin typeface="Constantia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894327"/>
                </a:solidFill>
                <a:latin typeface="Constantia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  <a:t>Между собою 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ЧЕС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НЫМИ!</a:t>
            </a:r>
            <a:r>
              <a:rPr lang="ru-RU" sz="2800" b="1" dirty="0" smtClean="0">
                <a:latin typeface="Constantia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Constantia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Constantia" pitchFamily="18" charset="0"/>
                <a:cs typeface="Times New Roman" pitchFamily="18" charset="0"/>
              </a:rPr>
              <a:t>Будьте всегда 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СЧАС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solidFill>
                  <a:srgbClr val="FF33CC"/>
                </a:solidFill>
                <a:latin typeface="Constantia" pitchFamily="18" charset="0"/>
                <a:cs typeface="Times New Roman" pitchFamily="18" charset="0"/>
              </a:rPr>
              <a:t>ЛИВЫМИ!</a:t>
            </a:r>
            <a:endParaRPr lang="ru-RU" sz="2800" dirty="0" smtClean="0">
              <a:latin typeface="Constantia" pitchFamily="18" charset="0"/>
            </a:endParaRPr>
          </a:p>
        </p:txBody>
      </p:sp>
      <p:pic>
        <p:nvPicPr>
          <p:cNvPr id="14338" name="Picture 2" descr="http://sunveter.ru/uploads/posts/2014-10/1413841553_sun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136527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graphage.ru/images/1824267_risunki-neznaik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4248" y="2708920"/>
            <a:ext cx="1992718" cy="365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0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056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7"/>
          <p:cNvSpPr>
            <a:spLocks noGrp="1"/>
          </p:cNvSpPr>
          <p:nvPr>
            <p:ph type="title"/>
          </p:nvPr>
        </p:nvSpPr>
        <p:spPr>
          <a:xfrm>
            <a:off x="1428750" y="238125"/>
            <a:ext cx="6672263" cy="8683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СПАСИБО ЗА ТРУД!</a:t>
            </a:r>
          </a:p>
        </p:txBody>
      </p:sp>
      <p:pic>
        <p:nvPicPr>
          <p:cNvPr id="23557" name="Picture 3" descr="vin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14437" y="1052018"/>
            <a:ext cx="678180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25118" y="2420888"/>
            <a:ext cx="39604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МОЛОДЦЫ</a:t>
            </a:r>
          </a:p>
        </p:txBody>
      </p:sp>
      <p:pic>
        <p:nvPicPr>
          <p:cNvPr id="9" name="Picture 10" descr="C:\Users\Marina\Desktop\ШКОЛА\оформление\незнайка\c_gsfegoqu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6992"/>
            <a:ext cx="4593116" cy="280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93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72" y="2420888"/>
            <a:ext cx="8391656" cy="169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83568" y="3270510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19572" y="2564904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75" b="25283"/>
          <a:stretch/>
        </p:blipFill>
        <p:spPr bwMode="auto">
          <a:xfrm>
            <a:off x="1565666" y="260648"/>
            <a:ext cx="6012668" cy="754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3" descr="C:\Users\Marina\Desktop\ШКОЛА\оформление\незнайка\neznaika0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0" y="3387096"/>
            <a:ext cx="1675602" cy="303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72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2376264" cy="4494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звезда </a:t>
            </a:r>
          </a:p>
          <a:p>
            <a:pPr marL="0" indent="0">
              <a:buNone/>
            </a:pPr>
            <a:r>
              <a:rPr lang="ru-RU" sz="5400" dirty="0" smtClean="0"/>
              <a:t>гроза</a:t>
            </a:r>
          </a:p>
          <a:p>
            <a:pPr marL="0" indent="0">
              <a:buNone/>
            </a:pPr>
            <a:r>
              <a:rPr lang="ru-RU" sz="5400" dirty="0" smtClean="0"/>
              <a:t>вкус</a:t>
            </a:r>
          </a:p>
          <a:p>
            <a:pPr marL="0" indent="0">
              <a:buNone/>
            </a:pPr>
            <a:r>
              <a:rPr lang="ru-RU" sz="5400" dirty="0" smtClean="0"/>
              <a:t>грусть</a:t>
            </a:r>
            <a:endParaRPr lang="ru-RU" sz="5400" dirty="0"/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3059832" y="1772816"/>
            <a:ext cx="4320480" cy="44942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5400" dirty="0" err="1" smtClean="0"/>
              <a:t>зве</a:t>
            </a:r>
            <a:r>
              <a:rPr lang="en-US" sz="5400" dirty="0" smtClean="0"/>
              <a:t>[</a:t>
            </a:r>
            <a:r>
              <a:rPr lang="ru-RU" sz="5400" dirty="0" err="1" smtClean="0"/>
              <a:t>зн</a:t>
            </a:r>
            <a:r>
              <a:rPr lang="en-US" sz="5400" dirty="0" smtClean="0"/>
              <a:t>]</a:t>
            </a:r>
            <a:r>
              <a:rPr lang="ru-RU" sz="5400" dirty="0" err="1" smtClean="0"/>
              <a:t>ый</a:t>
            </a:r>
            <a:r>
              <a:rPr lang="ru-RU" sz="5400" dirty="0" smtClean="0"/>
              <a:t> </a:t>
            </a:r>
          </a:p>
          <a:p>
            <a:pPr marL="0" indent="0">
              <a:buNone/>
            </a:pPr>
            <a:r>
              <a:rPr lang="ru-RU" sz="5400" dirty="0" err="1" smtClean="0"/>
              <a:t>гро</a:t>
            </a:r>
            <a:r>
              <a:rPr lang="en-US" sz="5400" dirty="0" smtClean="0"/>
              <a:t>[</a:t>
            </a:r>
            <a:r>
              <a:rPr lang="ru-RU" sz="5400" dirty="0" err="1" smtClean="0"/>
              <a:t>зн</a:t>
            </a:r>
            <a:r>
              <a:rPr lang="en-US" sz="5400" dirty="0" smtClean="0"/>
              <a:t>]</a:t>
            </a:r>
            <a:r>
              <a:rPr lang="ru-RU" sz="5400" dirty="0" err="1" smtClean="0"/>
              <a:t>ый</a:t>
            </a:r>
            <a:endParaRPr lang="ru-RU" sz="5400" dirty="0" smtClean="0"/>
          </a:p>
          <a:p>
            <a:pPr marL="0" indent="0">
              <a:buNone/>
            </a:pPr>
            <a:r>
              <a:rPr lang="ru-RU" sz="5400" dirty="0" err="1" smtClean="0"/>
              <a:t>вку</a:t>
            </a:r>
            <a:r>
              <a:rPr lang="en-US" sz="5400" dirty="0" smtClean="0"/>
              <a:t>[</a:t>
            </a:r>
            <a:r>
              <a:rPr lang="ru-RU" sz="5400" dirty="0" err="1" smtClean="0"/>
              <a:t>сн</a:t>
            </a:r>
            <a:r>
              <a:rPr lang="en-US" sz="5400" dirty="0" smtClean="0"/>
              <a:t>]</a:t>
            </a:r>
            <a:r>
              <a:rPr lang="ru-RU" sz="5400" dirty="0" err="1" smtClean="0"/>
              <a:t>ый</a:t>
            </a:r>
            <a:endParaRPr lang="ru-RU" sz="5400" dirty="0" smtClean="0"/>
          </a:p>
          <a:p>
            <a:pPr marL="0" indent="0">
              <a:buNone/>
            </a:pPr>
            <a:r>
              <a:rPr lang="ru-RU" sz="5400" dirty="0" err="1" smtClean="0"/>
              <a:t>гру</a:t>
            </a:r>
            <a:r>
              <a:rPr lang="en-US" sz="5400" dirty="0" smtClean="0"/>
              <a:t>[</a:t>
            </a:r>
            <a:r>
              <a:rPr lang="ru-RU" sz="5400" dirty="0" err="1" smtClean="0"/>
              <a:t>сн</a:t>
            </a:r>
            <a:r>
              <a:rPr lang="en-US" sz="5400" dirty="0" smtClean="0"/>
              <a:t>]</a:t>
            </a:r>
            <a:r>
              <a:rPr lang="ru-RU" sz="5400" dirty="0" err="1" smtClean="0"/>
              <a:t>ый</a:t>
            </a:r>
            <a:endParaRPr lang="ru-RU" sz="5400" dirty="0"/>
          </a:p>
        </p:txBody>
      </p:sp>
      <p:pic>
        <p:nvPicPr>
          <p:cNvPr id="12" name="Picture 9" descr="C:\Users\Marina\Desktop\ШКОЛА\оформление\незнайка\6788c761dd789e18810be3e8f0dae8b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039326"/>
            <a:ext cx="2431032" cy="36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1"/>
          <p:cNvSpPr txBox="1">
            <a:spLocks/>
          </p:cNvSpPr>
          <p:nvPr/>
        </p:nvSpPr>
        <p:spPr>
          <a:xfrm>
            <a:off x="1691680" y="764704"/>
            <a:ext cx="6840760" cy="4494240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ru-RU" sz="5400" dirty="0" smtClean="0"/>
              <a:t>че</a:t>
            </a:r>
            <a:r>
              <a:rPr lang="ru-RU" sz="5400" u="sng" dirty="0" smtClean="0"/>
              <a:t>стн</a:t>
            </a:r>
            <a:r>
              <a:rPr lang="ru-RU" sz="5400" dirty="0" smtClean="0"/>
              <a:t>ый     ме</a:t>
            </a:r>
            <a:r>
              <a:rPr lang="ru-RU" sz="5400" u="sng" dirty="0" smtClean="0"/>
              <a:t>стн</a:t>
            </a:r>
            <a:r>
              <a:rPr lang="ru-RU" sz="5400" dirty="0" smtClean="0"/>
              <a:t>ый</a:t>
            </a:r>
          </a:p>
          <a:p>
            <a:pPr marL="0" indent="0">
              <a:buFont typeface="Wingdings 2"/>
              <a:buNone/>
            </a:pPr>
            <a:r>
              <a:rPr lang="ru-RU" sz="5400" dirty="0" smtClean="0"/>
              <a:t>те</a:t>
            </a:r>
            <a:r>
              <a:rPr lang="ru-RU" sz="5400" u="sng" dirty="0" smtClean="0"/>
              <a:t>сн</a:t>
            </a:r>
            <a:r>
              <a:rPr lang="ru-RU" sz="5400" dirty="0" smtClean="0"/>
              <a:t>ый       адре</a:t>
            </a:r>
            <a:r>
              <a:rPr lang="ru-RU" sz="5400" u="sng" dirty="0" smtClean="0"/>
              <a:t>сн</a:t>
            </a:r>
            <a:r>
              <a:rPr lang="ru-RU" sz="5400" dirty="0" smtClean="0"/>
              <a:t>ый</a:t>
            </a:r>
          </a:p>
          <a:p>
            <a:pPr marL="0" indent="0" algn="ctr">
              <a:buFont typeface="Wingdings 2"/>
              <a:buNone/>
            </a:pPr>
            <a:r>
              <a:rPr lang="ru-RU" sz="5400" dirty="0" smtClean="0"/>
              <a:t>по</a:t>
            </a:r>
            <a:r>
              <a:rPr lang="ru-RU" sz="5400" u="sng" dirty="0" smtClean="0"/>
              <a:t>здн</a:t>
            </a:r>
            <a:r>
              <a:rPr lang="ru-RU" sz="5400" dirty="0" smtClean="0"/>
              <a:t>ий</a:t>
            </a:r>
          </a:p>
          <a:p>
            <a:pPr marL="0" indent="0" algn="ctr">
              <a:buFont typeface="Wingdings 2"/>
              <a:buNone/>
            </a:pPr>
            <a:r>
              <a:rPr lang="ru-RU" sz="5400" dirty="0" smtClean="0"/>
              <a:t>серье</a:t>
            </a:r>
            <a:r>
              <a:rPr lang="ru-RU" sz="5400" u="sng" dirty="0" smtClean="0"/>
              <a:t>зн</a:t>
            </a:r>
            <a:r>
              <a:rPr lang="ru-RU" sz="5400" dirty="0" smtClean="0"/>
              <a:t>ый</a:t>
            </a:r>
            <a:endParaRPr lang="ru-RU" sz="5400" dirty="0"/>
          </a:p>
        </p:txBody>
      </p:sp>
      <p:pic>
        <p:nvPicPr>
          <p:cNvPr id="13" name="Picture 15" descr="C:\Users\Marina\Desktop\ШКОЛА\оформление\незнайка\neznaika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97" y="2677876"/>
            <a:ext cx="2052255" cy="336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777463"/>
            <a:ext cx="29787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че</a:t>
            </a:r>
            <a:r>
              <a:rPr lang="ru-RU" sz="5400" u="sng" dirty="0">
                <a:solidFill>
                  <a:srgbClr val="FF0000"/>
                </a:solidFill>
              </a:rPr>
              <a:t>стн</a:t>
            </a:r>
            <a:r>
              <a:rPr lang="ru-RU" sz="5400" dirty="0">
                <a:solidFill>
                  <a:srgbClr val="FF0000"/>
                </a:solidFill>
              </a:rPr>
              <a:t>ый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25494" y="777463"/>
            <a:ext cx="30251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ме</a:t>
            </a:r>
            <a:r>
              <a:rPr lang="ru-RU" sz="5400" u="sng" dirty="0">
                <a:solidFill>
                  <a:srgbClr val="FF0000"/>
                </a:solidFill>
              </a:rPr>
              <a:t>стн</a:t>
            </a:r>
            <a:r>
              <a:rPr lang="ru-RU" sz="5400" dirty="0">
                <a:solidFill>
                  <a:srgbClr val="FF0000"/>
                </a:solidFill>
              </a:rPr>
              <a:t>ый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0722" y="2728235"/>
            <a:ext cx="29626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</a:rPr>
              <a:t>по</a:t>
            </a:r>
            <a:r>
              <a:rPr lang="ru-RU" sz="5400" u="sng" dirty="0">
                <a:solidFill>
                  <a:srgbClr val="FF0000"/>
                </a:solidFill>
              </a:rPr>
              <a:t>здн</a:t>
            </a:r>
            <a:r>
              <a:rPr lang="ru-RU" sz="5400" dirty="0">
                <a:solidFill>
                  <a:srgbClr val="FF0000"/>
                </a:solidFill>
              </a:rPr>
              <a:t>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089306"/>
              </p:ext>
            </p:extLst>
          </p:nvPr>
        </p:nvGraphicFramePr>
        <p:xfrm>
          <a:off x="2085443" y="571590"/>
          <a:ext cx="6768752" cy="44415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113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89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1. Сочетания</a:t>
                      </a:r>
                      <a:r>
                        <a:rPr lang="ru-RU" sz="2000" baseline="0" dirty="0" smtClean="0"/>
                        <a:t> согласных звуков  </a:t>
                      </a:r>
                      <a:r>
                        <a:rPr lang="en-US" sz="2000" baseline="0" dirty="0" smtClean="0"/>
                        <a:t>[     ], [     ], [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en-US" sz="2000" baseline="0" dirty="0" smtClean="0"/>
                        <a:t>     ], </a:t>
                      </a:r>
                      <a:endParaRPr lang="ru-RU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[     ], [     ], </a:t>
                      </a:r>
                      <a:endParaRPr lang="ru-RU" sz="20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Например со</a:t>
                      </a:r>
                      <a:r>
                        <a:rPr lang="en-US" sz="2000" baseline="0" dirty="0" smtClean="0"/>
                        <a:t>[</a:t>
                      </a:r>
                      <a:r>
                        <a:rPr lang="ru-RU" sz="2000" baseline="0" dirty="0" err="1" smtClean="0"/>
                        <a:t>нц</a:t>
                      </a:r>
                      <a:r>
                        <a:rPr lang="en-US" sz="2000" baseline="0" dirty="0" smtClean="0"/>
                        <a:t>]</a:t>
                      </a:r>
                      <a:r>
                        <a:rPr lang="ru-RU" sz="2000" baseline="0" dirty="0" smtClean="0"/>
                        <a:t>е  ____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__________________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dirty="0" smtClean="0"/>
                        <a:t>Буквы для обозначения непроизносимых согласных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Например солнце  ____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__________________</a:t>
                      </a:r>
                      <a:endParaRPr lang="ru-RU" sz="2000" dirty="0" smtClean="0"/>
                    </a:p>
                    <a:p>
                      <a:pPr marL="0" indent="0">
                        <a:buNone/>
                      </a:pP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1334">
                <a:tc gridSpan="2"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               2. Место в слове - _____________________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51" name="Picture 3" descr="C:\Users\Marina\Desktop\курсы Савельева\глазаст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960" y="626501"/>
            <a:ext cx="740303" cy="97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ina\Desktop\курсы Савельева\мыслитель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3747" y="3861048"/>
            <a:ext cx="685155" cy="102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ina\Desktop\курсы Савельева\eifcnbr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9" t="6725" r="23207" b="13274"/>
          <a:stretch/>
        </p:blipFill>
        <p:spPr bwMode="auto">
          <a:xfrm>
            <a:off x="2592858" y="626502"/>
            <a:ext cx="806703" cy="100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7444127" y="2554184"/>
            <a:ext cx="108012" cy="10801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812360" y="2565142"/>
            <a:ext cx="108012" cy="10801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72400" y="2565142"/>
            <a:ext cx="108012" cy="10801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532440" y="2565142"/>
            <a:ext cx="108012" cy="10801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14292" y="2092040"/>
            <a:ext cx="509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сн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2092040"/>
            <a:ext cx="509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зн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70773" y="2365087"/>
            <a:ext cx="2547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т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39006" y="2354129"/>
            <a:ext cx="2547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д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pic>
        <p:nvPicPr>
          <p:cNvPr id="21" name="Picture 7" descr="C:\Users\Marina\Desktop\ШКОЛА\оформление\незнайка\0_58493_aed49012_x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05490"/>
            <a:ext cx="2303747" cy="358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200" y="2765197"/>
            <a:ext cx="720080" cy="473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165327" y="4086969"/>
            <a:ext cx="229887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в корне слова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/>
      <p:bldP spid="16" grpId="0"/>
      <p:bldP spid="17" grpId="0"/>
      <p:bldP spid="18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2376264" cy="4494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звезда </a:t>
            </a:r>
          </a:p>
          <a:p>
            <a:pPr marL="0" indent="0">
              <a:buNone/>
            </a:pPr>
            <a:r>
              <a:rPr lang="ru-RU" sz="5400" dirty="0" smtClean="0"/>
              <a:t>гроза</a:t>
            </a:r>
          </a:p>
          <a:p>
            <a:pPr marL="0" indent="0">
              <a:buNone/>
            </a:pPr>
            <a:r>
              <a:rPr lang="ru-RU" sz="5400" dirty="0" smtClean="0"/>
              <a:t>вкус</a:t>
            </a:r>
          </a:p>
          <a:p>
            <a:pPr marL="0" indent="0">
              <a:buNone/>
            </a:pPr>
            <a:r>
              <a:rPr lang="ru-RU" sz="5400" dirty="0" smtClean="0"/>
              <a:t>грусть</a:t>
            </a:r>
            <a:endParaRPr lang="ru-RU" sz="5400" dirty="0"/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3059832" y="1772816"/>
            <a:ext cx="4320480" cy="44942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5400" dirty="0" err="1"/>
              <a:t>зве</a:t>
            </a:r>
            <a:r>
              <a:rPr lang="en-US" sz="5400" dirty="0" smtClean="0"/>
              <a:t>[</a:t>
            </a:r>
            <a:r>
              <a:rPr lang="ru-RU" sz="5400" dirty="0" err="1" smtClean="0"/>
              <a:t>зн</a:t>
            </a:r>
            <a:r>
              <a:rPr lang="en-US" sz="5400" dirty="0" smtClean="0"/>
              <a:t>]</a:t>
            </a:r>
            <a:r>
              <a:rPr lang="ru-RU" sz="5400" dirty="0" err="1"/>
              <a:t>ый</a:t>
            </a:r>
            <a:r>
              <a:rPr lang="ru-RU" sz="5400" dirty="0"/>
              <a:t> </a:t>
            </a:r>
          </a:p>
          <a:p>
            <a:pPr marL="0" indent="0">
              <a:buNone/>
            </a:pPr>
            <a:r>
              <a:rPr lang="ru-RU" sz="5400" dirty="0" err="1" smtClean="0"/>
              <a:t>гро</a:t>
            </a:r>
            <a:r>
              <a:rPr lang="en-US" sz="5400" dirty="0" smtClean="0"/>
              <a:t>[</a:t>
            </a:r>
            <a:r>
              <a:rPr lang="ru-RU" sz="5400" dirty="0" err="1"/>
              <a:t>зн</a:t>
            </a:r>
            <a:r>
              <a:rPr lang="en-US" sz="5400" dirty="0" smtClean="0"/>
              <a:t>]</a:t>
            </a:r>
            <a:r>
              <a:rPr lang="ru-RU" sz="5400" dirty="0" err="1" smtClean="0"/>
              <a:t>ый</a:t>
            </a:r>
            <a:endParaRPr lang="ru-RU" sz="5400" dirty="0" smtClean="0"/>
          </a:p>
          <a:p>
            <a:pPr marL="0" indent="0">
              <a:buNone/>
            </a:pPr>
            <a:r>
              <a:rPr lang="ru-RU" sz="5400" dirty="0" err="1" smtClean="0"/>
              <a:t>вку</a:t>
            </a:r>
            <a:r>
              <a:rPr lang="en-US" sz="5400" dirty="0" smtClean="0"/>
              <a:t>[</a:t>
            </a:r>
            <a:r>
              <a:rPr lang="ru-RU" sz="5400" dirty="0" err="1" smtClean="0"/>
              <a:t>сн</a:t>
            </a:r>
            <a:r>
              <a:rPr lang="en-US" sz="5400" dirty="0" smtClean="0"/>
              <a:t>]</a:t>
            </a:r>
            <a:r>
              <a:rPr lang="ru-RU" sz="5400" dirty="0" smtClean="0"/>
              <a:t>ы</a:t>
            </a:r>
          </a:p>
          <a:p>
            <a:pPr marL="0" indent="0">
              <a:buNone/>
            </a:pPr>
            <a:r>
              <a:rPr lang="ru-RU" sz="5400" dirty="0" err="1" smtClean="0"/>
              <a:t>гру</a:t>
            </a:r>
            <a:r>
              <a:rPr lang="en-US" sz="5400" dirty="0" smtClean="0"/>
              <a:t>[</a:t>
            </a:r>
            <a:r>
              <a:rPr lang="ru-RU" sz="5400" dirty="0" err="1" smtClean="0"/>
              <a:t>сн</a:t>
            </a:r>
            <a:r>
              <a:rPr lang="en-US" sz="5400" dirty="0" smtClean="0"/>
              <a:t>]</a:t>
            </a:r>
            <a:r>
              <a:rPr lang="ru-RU" sz="5400" dirty="0" err="1" smtClean="0"/>
              <a:t>ый</a:t>
            </a:r>
            <a:endParaRPr lang="ru-RU" sz="5400" dirty="0"/>
          </a:p>
        </p:txBody>
      </p:sp>
      <p:pic>
        <p:nvPicPr>
          <p:cNvPr id="12" name="Picture 9" descr="C:\Users\Marina\Desktop\ШКОЛА\оформление\незнайка\6788c761dd789e18810be3e8f0dae8b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039326"/>
            <a:ext cx="2431032" cy="36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33139" y="1743724"/>
            <a:ext cx="3888432" cy="7920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dirty="0" err="1" smtClean="0"/>
              <a:t>звез</a:t>
            </a:r>
            <a:r>
              <a:rPr lang="ru-RU" sz="5400" dirty="0" smtClean="0"/>
              <a:t>   </a:t>
            </a:r>
            <a:r>
              <a:rPr lang="ru-RU" sz="5400" dirty="0" err="1" smtClean="0"/>
              <a:t>ный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2147" y="1743724"/>
            <a:ext cx="6110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д</a:t>
            </a:r>
            <a:endParaRPr lang="ru-RU" sz="5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324528" y="4702732"/>
            <a:ext cx="3888432" cy="7920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dirty="0" err="1" smtClean="0"/>
              <a:t>грус</a:t>
            </a:r>
            <a:r>
              <a:rPr lang="ru-RU" sz="5400" dirty="0" smtClean="0"/>
              <a:t>   </a:t>
            </a:r>
            <a:r>
              <a:rPr lang="ru-RU" sz="5400" dirty="0" err="1" smtClean="0"/>
              <a:t>ный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533139" y="2780928"/>
            <a:ext cx="3888432" cy="7920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dirty="0" smtClean="0"/>
              <a:t>грозный </a:t>
            </a:r>
            <a:endParaRPr lang="ru-RU" sz="5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518056" y="3717032"/>
            <a:ext cx="3888432" cy="7920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dirty="0" smtClean="0"/>
              <a:t>вкусный </a:t>
            </a:r>
            <a:endParaRPr lang="ru-RU" sz="5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37293" y="4731824"/>
            <a:ext cx="5629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т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60355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1133 L -0.7158 0.00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99" y="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8622E-6 L -0.7158 0.0201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99" y="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8622E-6 L -0.7158 0.0201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99" y="9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68031E-6 L -0.69288 0.014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53" y="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10" grpId="0" animBg="1"/>
      <p:bldP spid="11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2376264" cy="4494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звезда </a:t>
            </a:r>
          </a:p>
          <a:p>
            <a:pPr marL="0" indent="0">
              <a:buNone/>
            </a:pPr>
            <a:r>
              <a:rPr lang="ru-RU" sz="5400" dirty="0" smtClean="0"/>
              <a:t>гроза</a:t>
            </a:r>
          </a:p>
          <a:p>
            <a:pPr marL="0" indent="0">
              <a:buNone/>
            </a:pPr>
            <a:r>
              <a:rPr lang="ru-RU" sz="5400" dirty="0" smtClean="0"/>
              <a:t>вкус</a:t>
            </a:r>
          </a:p>
          <a:p>
            <a:pPr marL="0" indent="0">
              <a:buNone/>
            </a:pPr>
            <a:r>
              <a:rPr lang="ru-RU" sz="5400" dirty="0" smtClean="0"/>
              <a:t>грусть</a:t>
            </a:r>
            <a:endParaRPr lang="ru-RU" sz="5400" dirty="0"/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3059832" y="1772816"/>
            <a:ext cx="4320480" cy="44942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5400" dirty="0" smtClean="0"/>
              <a:t>зве</a:t>
            </a:r>
            <a:r>
              <a:rPr lang="ru-RU" sz="5400" u="sng" dirty="0" smtClean="0"/>
              <a:t>здн</a:t>
            </a:r>
            <a:r>
              <a:rPr lang="ru-RU" sz="5400" dirty="0" smtClean="0"/>
              <a:t>ый </a:t>
            </a:r>
          </a:p>
          <a:p>
            <a:pPr marL="0" indent="0">
              <a:buNone/>
            </a:pPr>
            <a:r>
              <a:rPr lang="ru-RU" sz="5400" dirty="0" smtClean="0"/>
              <a:t>гро</a:t>
            </a:r>
            <a:r>
              <a:rPr lang="ru-RU" sz="5400" u="sng" dirty="0" smtClean="0"/>
              <a:t>зн</a:t>
            </a:r>
            <a:r>
              <a:rPr lang="ru-RU" sz="5400" dirty="0" smtClean="0"/>
              <a:t>ый</a:t>
            </a:r>
          </a:p>
          <a:p>
            <a:pPr marL="0" indent="0">
              <a:buNone/>
            </a:pPr>
            <a:r>
              <a:rPr lang="ru-RU" sz="5400" dirty="0" smtClean="0"/>
              <a:t>вку</a:t>
            </a:r>
            <a:r>
              <a:rPr lang="ru-RU" sz="5400" u="sng" dirty="0" smtClean="0"/>
              <a:t>сн</a:t>
            </a:r>
            <a:r>
              <a:rPr lang="ru-RU" sz="5400" dirty="0" smtClean="0"/>
              <a:t>ый</a:t>
            </a:r>
          </a:p>
          <a:p>
            <a:pPr marL="0" indent="0">
              <a:buNone/>
            </a:pPr>
            <a:r>
              <a:rPr lang="ru-RU" sz="5400" dirty="0" smtClean="0"/>
              <a:t>гру</a:t>
            </a:r>
            <a:r>
              <a:rPr lang="ru-RU" sz="5400" u="sng" dirty="0" smtClean="0"/>
              <a:t>стн</a:t>
            </a:r>
            <a:r>
              <a:rPr lang="ru-RU" sz="5400" dirty="0" smtClean="0"/>
              <a:t>ый</a:t>
            </a:r>
            <a:endParaRPr lang="ru-RU" sz="5400" dirty="0"/>
          </a:p>
        </p:txBody>
      </p:sp>
      <p:pic>
        <p:nvPicPr>
          <p:cNvPr id="12" name="Picture 9" descr="C:\Users\Marina\Desktop\ШКОЛА\оформление\незнайка\6788c761dd789e18810be3e8f0dae8b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039326"/>
            <a:ext cx="2431032" cy="36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63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708144"/>
              </p:ext>
            </p:extLst>
          </p:nvPr>
        </p:nvGraphicFramePr>
        <p:xfrm>
          <a:off x="2085443" y="571590"/>
          <a:ext cx="6768752" cy="44415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113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89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1. Сочетания</a:t>
                      </a:r>
                      <a:r>
                        <a:rPr lang="ru-RU" sz="2000" baseline="0" dirty="0" smtClean="0"/>
                        <a:t> согласных звуков  </a:t>
                      </a:r>
                      <a:r>
                        <a:rPr lang="en-US" sz="2000" baseline="0" dirty="0" smtClean="0"/>
                        <a:t>[     ], [     ], [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en-US" sz="2000" baseline="0" dirty="0" smtClean="0"/>
                        <a:t>     ], </a:t>
                      </a:r>
                      <a:endParaRPr lang="ru-RU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/>
                        <a:t>[     ], [     ], </a:t>
                      </a:r>
                      <a:endParaRPr lang="ru-RU" sz="20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Например со</a:t>
                      </a:r>
                      <a:r>
                        <a:rPr lang="en-US" sz="2000" baseline="0" dirty="0" smtClean="0"/>
                        <a:t>[</a:t>
                      </a:r>
                      <a:r>
                        <a:rPr lang="ru-RU" sz="2000" baseline="0" dirty="0" err="1" smtClean="0"/>
                        <a:t>нц</a:t>
                      </a:r>
                      <a:r>
                        <a:rPr lang="en-US" sz="2000" baseline="0" dirty="0" smtClean="0"/>
                        <a:t>]</a:t>
                      </a:r>
                      <a:r>
                        <a:rPr lang="ru-RU" sz="2000" baseline="0" dirty="0" smtClean="0"/>
                        <a:t>е  ____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__________________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000" dirty="0" smtClean="0"/>
                        <a:t>Буквы для обозначения непроизносимых согласных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Например солнце  ____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/>
                        <a:t>__________________</a:t>
                      </a:r>
                      <a:endParaRPr lang="ru-RU" sz="2000" dirty="0" smtClean="0"/>
                    </a:p>
                    <a:p>
                      <a:pPr marL="0" indent="0">
                        <a:buNone/>
                      </a:pP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1334">
                <a:tc gridSpan="2"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               2. Место в слове - _____________________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51" name="Picture 3" descr="C:\Users\Marina\Desktop\курсы Савельева\глазаст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960" y="626501"/>
            <a:ext cx="740303" cy="97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ina\Desktop\курсы Савельева\мыслитель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3747" y="3861048"/>
            <a:ext cx="685155" cy="102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ina\Desktop\курсы Савельева\eifcnbr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9" t="6725" r="23207" b="13274"/>
          <a:stretch/>
        </p:blipFill>
        <p:spPr bwMode="auto">
          <a:xfrm>
            <a:off x="2592858" y="626502"/>
            <a:ext cx="806703" cy="100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8172400" y="2565142"/>
            <a:ext cx="108012" cy="10801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532440" y="2565142"/>
            <a:ext cx="108012" cy="10801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14292" y="2092040"/>
            <a:ext cx="509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сн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2092040"/>
            <a:ext cx="509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зн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36840" y="2376866"/>
            <a:ext cx="2547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т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70263" y="2368924"/>
            <a:ext cx="2547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д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pic>
        <p:nvPicPr>
          <p:cNvPr id="21" name="Picture 7" descr="C:\Users\Marina\Desktop\ШКОЛА\оформление\незнайка\0_58493_aed49012_x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05490"/>
            <a:ext cx="2303747" cy="358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200" y="2765197"/>
            <a:ext cx="720080" cy="473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099046" y="2355697"/>
            <a:ext cx="2547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в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475323" y="2355697"/>
            <a:ext cx="2547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л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70050" y="2385792"/>
            <a:ext cx="59896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нц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172728" y="2385792"/>
            <a:ext cx="5094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сл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165327" y="4086969"/>
            <a:ext cx="229887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в корне слова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55976" y="2100788"/>
            <a:ext cx="58144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err="1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рц</a:t>
            </a:r>
            <a:endParaRPr lang="ru-RU" sz="2000" b="1" cap="none" spc="0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864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7" grpId="0"/>
      <p:bldP spid="28" grpId="0"/>
      <p:bldP spid="29" grpId="0"/>
      <p:bldP spid="30" grpId="0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731</TotalTime>
  <Words>395</Words>
  <Application>Microsoft Office PowerPoint</Application>
  <PresentationFormat>Экран (4:3)</PresentationFormat>
  <Paragraphs>132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Arabic Typesetting</vt:lpstr>
      <vt:lpstr>Calibri</vt:lpstr>
      <vt:lpstr>Constantia</vt:lpstr>
      <vt:lpstr>Georgia</vt:lpstr>
      <vt:lpstr>Times New Roman</vt:lpstr>
      <vt:lpstr>Wingdings</vt:lpstr>
      <vt:lpstr>Wingdings 2</vt:lpstr>
      <vt:lpstr>Официальная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Правило  стр.125  Упражнение на выбор 297 или 295. </vt:lpstr>
      <vt:lpstr>Презентация PowerPoint</vt:lpstr>
      <vt:lpstr>Презентация PowerPoint</vt:lpstr>
      <vt:lpstr>Презентация PowerPoint</vt:lpstr>
      <vt:lpstr>СПАСИБО ЗА ТРУД!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</dc:creator>
  <cp:lastModifiedBy>Пользователь Windows</cp:lastModifiedBy>
  <cp:revision>69</cp:revision>
  <dcterms:modified xsi:type="dcterms:W3CDTF">2019-03-11T17:34:10Z</dcterms:modified>
</cp:coreProperties>
</file>