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60" r:id="rId2"/>
    <p:sldId id="262" r:id="rId3"/>
    <p:sldId id="261" r:id="rId4"/>
    <p:sldId id="256" r:id="rId5"/>
    <p:sldId id="257" r:id="rId6"/>
    <p:sldId id="258" r:id="rId7"/>
    <p:sldId id="263" r:id="rId8"/>
    <p:sldId id="259" r:id="rId9"/>
    <p:sldId id="291" r:id="rId10"/>
    <p:sldId id="290" r:id="rId11"/>
    <p:sldId id="299" r:id="rId12"/>
    <p:sldId id="294" r:id="rId13"/>
    <p:sldId id="292" r:id="rId14"/>
    <p:sldId id="293" r:id="rId15"/>
    <p:sldId id="295" r:id="rId16"/>
    <p:sldId id="296" r:id="rId17"/>
    <p:sldId id="297" r:id="rId18"/>
    <p:sldId id="300" r:id="rId19"/>
    <p:sldId id="301" r:id="rId20"/>
    <p:sldId id="302" r:id="rId21"/>
    <p:sldId id="303" r:id="rId22"/>
    <p:sldId id="304" r:id="rId23"/>
    <p:sldId id="305" r:id="rId24"/>
    <p:sldId id="306" r:id="rId25"/>
    <p:sldId id="307" r:id="rId26"/>
    <p:sldId id="308" r:id="rId27"/>
    <p:sldId id="309" r:id="rId28"/>
    <p:sldId id="310" r:id="rId29"/>
    <p:sldId id="266" r:id="rId30"/>
    <p:sldId id="267" r:id="rId31"/>
    <p:sldId id="268" r:id="rId32"/>
    <p:sldId id="269" r:id="rId33"/>
    <p:sldId id="270" r:id="rId34"/>
    <p:sldId id="275" r:id="rId35"/>
    <p:sldId id="271" r:id="rId36"/>
    <p:sldId id="272" r:id="rId37"/>
    <p:sldId id="273" r:id="rId38"/>
    <p:sldId id="279" r:id="rId39"/>
    <p:sldId id="311" r:id="rId40"/>
    <p:sldId id="274" r:id="rId41"/>
    <p:sldId id="280" r:id="rId42"/>
    <p:sldId id="277" r:id="rId43"/>
    <p:sldId id="278" r:id="rId44"/>
    <p:sldId id="281" r:id="rId45"/>
    <p:sldId id="282" r:id="rId46"/>
    <p:sldId id="283" r:id="rId47"/>
  </p:sldIdLst>
  <p:sldSz cx="9144000" cy="6858000" type="screen4x3"/>
  <p:notesSz cx="6797675" cy="9926638"/>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99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26BFE52-C448-4EC0-A005-470C29EECFCB}" type="datetimeFigureOut">
              <a:rPr lang="ru-RU"/>
              <a:pPr>
                <a:defRPr/>
              </a:pPr>
              <a:t>08.12.2017</a:t>
            </a:fld>
            <a:endParaRPr lang="ru-RU"/>
          </a:p>
        </p:txBody>
      </p:sp>
      <p:sp>
        <p:nvSpPr>
          <p:cNvPr id="4" name="Образ слайда 3"/>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F3F93F7-9B3D-4140-9BAF-CD453EF8F6F2}" type="slidenum">
              <a:rPr lang="ru-RU"/>
              <a:pPr>
                <a:defRPr/>
              </a:pPr>
              <a:t>‹#›</a:t>
            </a:fld>
            <a:endParaRPr lang="ru-RU"/>
          </a:p>
        </p:txBody>
      </p:sp>
    </p:spTree>
    <p:extLst>
      <p:ext uri="{BB962C8B-B14F-4D97-AF65-F5344CB8AC3E}">
        <p14:creationId xmlns:p14="http://schemas.microsoft.com/office/powerpoint/2010/main" val="1010613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0D97BC-9FF6-440E-90C4-5E6FBC53DBE9}" type="slidenum">
              <a:rPr lang="ru-RU"/>
              <a:pPr fontAlgn="base">
                <a:spcBef>
                  <a:spcPct val="0"/>
                </a:spcBef>
                <a:spcAft>
                  <a:spcPct val="0"/>
                </a:spcAft>
                <a:defRPr/>
              </a:pPr>
              <a:t>29</a:t>
            </a:fld>
            <a:endParaRPr lang="ru-RU"/>
          </a:p>
        </p:txBody>
      </p:sp>
      <p:sp>
        <p:nvSpPr>
          <p:cNvPr id="44034"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p:spPr>
      </p:sp>
      <p:sp>
        <p:nvSpPr>
          <p:cNvPr id="440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Tree>
    <p:extLst>
      <p:ext uri="{BB962C8B-B14F-4D97-AF65-F5344CB8AC3E}">
        <p14:creationId xmlns:p14="http://schemas.microsoft.com/office/powerpoint/2010/main" val="1876798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B78C522-BDC7-41C5-BDEE-56EC3C3BBFCC}" type="datetimeFigureOut">
              <a:rPr lang="ru-RU"/>
              <a:pPr>
                <a:defRPr/>
              </a:pPr>
              <a:t>08.12.2017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2C374AC-4150-4FD8-B945-FC65C9E3547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7E8C3F6-400E-4EAB-BA30-9CD4836A79EA}" type="datetimeFigureOut">
              <a:rPr lang="ru-RU"/>
              <a:pPr>
                <a:defRPr/>
              </a:pPr>
              <a:t>08.12.2017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0EAD3EB-7D14-4F94-BC7A-6C2665C67D4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F054E9C-9AAB-4613-A826-15EF3247E735}" type="datetimeFigureOut">
              <a:rPr lang="ru-RU"/>
              <a:pPr>
                <a:defRPr/>
              </a:pPr>
              <a:t>08.12.2017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221D28-1BD8-4316-A2F2-91AC1F3AA1E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B4181A0-BA05-4DD2-833F-D0387B88AF5B}" type="datetimeFigureOut">
              <a:rPr lang="ru-RU"/>
              <a:pPr>
                <a:defRPr/>
              </a:pPr>
              <a:t>08.12.2017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8078AFA-E331-49F6-9570-18C475BEDBD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2676E3A-EC64-43E0-BEED-C4238C90C4F7}" type="datetimeFigureOut">
              <a:rPr lang="ru-RU"/>
              <a:pPr>
                <a:defRPr/>
              </a:pPr>
              <a:t>08.12.2017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B000838-F615-45F5-B7F3-A75596EC84DD}"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E8729C1B-4EDD-4359-B6B2-6242064FBBDB}" type="datetimeFigureOut">
              <a:rPr lang="ru-RU"/>
              <a:pPr>
                <a:defRPr/>
              </a:pPr>
              <a:t>08.12.2017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0FAD1CD-A1F2-4429-9056-501EF775243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B8ED753E-6B84-4829-BFF5-928422459EA6}" type="datetimeFigureOut">
              <a:rPr lang="ru-RU"/>
              <a:pPr>
                <a:defRPr/>
              </a:pPr>
              <a:t>08.12.2017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6D0BAAA-EEA4-4246-8BDC-0A35C25578D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A39C764-FF4C-45EA-9C5B-3E9D6C7880FB}" type="datetimeFigureOut">
              <a:rPr lang="ru-RU"/>
              <a:pPr>
                <a:defRPr/>
              </a:pPr>
              <a:t>08.12.2017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91B6AE9-4DF9-43F8-B89B-011593F7B41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49131FA-27B5-496F-B64A-1034CAA0A9F1}" type="datetimeFigureOut">
              <a:rPr lang="ru-RU"/>
              <a:pPr>
                <a:defRPr/>
              </a:pPr>
              <a:t>08.12.2017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5DE49CBE-D1DA-4656-B68A-6202BC042E1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3976463-83D4-4A62-BA5C-765D9889A0B4}" type="datetimeFigureOut">
              <a:rPr lang="ru-RU"/>
              <a:pPr>
                <a:defRPr/>
              </a:pPr>
              <a:t>08.12.2017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B70414C-15A6-4CB1-B52D-75D9480EC4F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069818E-7B19-4EF2-B66E-468F61A4233D}" type="datetimeFigureOut">
              <a:rPr lang="ru-RU"/>
              <a:pPr>
                <a:defRPr/>
              </a:pPr>
              <a:t>08.12.2017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66D5262-A89F-46CB-9E1D-D24E37C43E1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alpha val="50000"/>
              </a:schemeClr>
            </a:gs>
            <a:gs pos="100000">
              <a:schemeClr val="bg2">
                <a:shade val="30000"/>
                <a:satMod val="200000"/>
                <a:alpha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D9E1156-3670-4B32-8762-2EE0342E4712}" type="datetimeFigureOut">
              <a:rPr lang="ru-RU"/>
              <a:pPr>
                <a:defRPr/>
              </a:pPr>
              <a:t>08.12.2017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BBB7D31-DF9A-488C-8778-C4E2FB29D16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44.xml"/><Relationship Id="rId3" Type="http://schemas.openxmlformats.org/officeDocument/2006/relationships/audio" Target="../media/audio2.wav"/><Relationship Id="rId7" Type="http://schemas.openxmlformats.org/officeDocument/2006/relationships/slide" Target="slide33.xml"/><Relationship Id="rId12" Type="http://schemas.openxmlformats.org/officeDocument/2006/relationships/slide" Target="slide43.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32.xml"/><Relationship Id="rId11" Type="http://schemas.openxmlformats.org/officeDocument/2006/relationships/slide" Target="slide42.xml"/><Relationship Id="rId5" Type="http://schemas.openxmlformats.org/officeDocument/2006/relationships/slide" Target="slide35.xml"/><Relationship Id="rId15" Type="http://schemas.openxmlformats.org/officeDocument/2006/relationships/slide" Target="slide46.xml"/><Relationship Id="rId10" Type="http://schemas.openxmlformats.org/officeDocument/2006/relationships/slide" Target="slide34.xml"/><Relationship Id="rId4" Type="http://schemas.openxmlformats.org/officeDocument/2006/relationships/slide" Target="slide31.xml"/><Relationship Id="rId9" Type="http://schemas.openxmlformats.org/officeDocument/2006/relationships/slide" Target="slide41.xml"/><Relationship Id="rId14" Type="http://schemas.openxmlformats.org/officeDocument/2006/relationships/slide" Target="slide45.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ctrTitle"/>
          </p:nvPr>
        </p:nvSpPr>
        <p:spPr>
          <a:xfrm>
            <a:off x="395288" y="4365625"/>
            <a:ext cx="4105275" cy="1655763"/>
          </a:xfrm>
        </p:spPr>
        <p:txBody>
          <a:bodyPr/>
          <a:lstStyle/>
          <a:p>
            <a:pPr eaLnBrk="1" hangingPunct="1"/>
            <a:r>
              <a:rPr lang="ru-RU" sz="6000" smtClean="0">
                <a:solidFill>
                  <a:schemeClr val="accent1"/>
                </a:solidFill>
                <a:latin typeface="Times New Roman" pitchFamily="18" charset="0"/>
                <a:cs typeface="Times New Roman" pitchFamily="18" charset="0"/>
              </a:rPr>
              <a:t>«Наглядная геометрия»</a:t>
            </a:r>
          </a:p>
        </p:txBody>
      </p:sp>
      <p:sp>
        <p:nvSpPr>
          <p:cNvPr id="14338" name="Подзаголовок 2"/>
          <p:cNvSpPr>
            <a:spLocks noGrp="1"/>
          </p:cNvSpPr>
          <p:nvPr>
            <p:ph type="subTitle" idx="1"/>
          </p:nvPr>
        </p:nvSpPr>
        <p:spPr>
          <a:xfrm>
            <a:off x="2743200" y="0"/>
            <a:ext cx="6400800" cy="1989138"/>
          </a:xfrm>
        </p:spPr>
        <p:txBody>
          <a:bodyPr/>
          <a:lstStyle/>
          <a:p>
            <a:pPr eaLnBrk="1" hangingPunct="1"/>
            <a:r>
              <a:rPr lang="ru-RU" sz="6000" smtClean="0">
                <a:solidFill>
                  <a:srgbClr val="FF6600"/>
                </a:solidFill>
                <a:latin typeface="Times New Roman" pitchFamily="18" charset="0"/>
                <a:cs typeface="Times New Roman" pitchFamily="18" charset="0"/>
              </a:rPr>
              <a:t>Проектная работа по курсу</a:t>
            </a:r>
          </a:p>
        </p:txBody>
      </p:sp>
      <p:pic>
        <p:nvPicPr>
          <p:cNvPr id="14339" name="Picture 2" descr="C:\Documents and Settings\Admin\Мои документы\проектная деятельность\геом7.jpeg"/>
          <p:cNvPicPr>
            <a:picLocks noChangeAspect="1" noChangeArrowheads="1"/>
          </p:cNvPicPr>
          <p:nvPr/>
        </p:nvPicPr>
        <p:blipFill>
          <a:blip r:embed="rId2"/>
          <a:srcRect/>
          <a:stretch>
            <a:fillRect/>
          </a:stretch>
        </p:blipFill>
        <p:spPr bwMode="auto">
          <a:xfrm>
            <a:off x="468313" y="620713"/>
            <a:ext cx="2232025" cy="3144837"/>
          </a:xfrm>
          <a:prstGeom prst="rect">
            <a:avLst/>
          </a:prstGeom>
          <a:noFill/>
          <a:ln w="9525">
            <a:noFill/>
            <a:miter lim="800000"/>
            <a:headEnd/>
            <a:tailEnd/>
          </a:ln>
        </p:spPr>
      </p:pic>
      <p:pic>
        <p:nvPicPr>
          <p:cNvPr id="14340" name="Picture 4" descr="C:\Documents and Settings\Admin\Мои документы\проектная деятельность\геом6.jpeg"/>
          <p:cNvPicPr>
            <a:picLocks noChangeAspect="1" noChangeArrowheads="1"/>
          </p:cNvPicPr>
          <p:nvPr/>
        </p:nvPicPr>
        <p:blipFill>
          <a:blip r:embed="rId3"/>
          <a:srcRect/>
          <a:stretch>
            <a:fillRect/>
          </a:stretch>
        </p:blipFill>
        <p:spPr bwMode="auto">
          <a:xfrm>
            <a:off x="4500563" y="1916113"/>
            <a:ext cx="2889250" cy="2160587"/>
          </a:xfrm>
          <a:prstGeom prst="rect">
            <a:avLst/>
          </a:prstGeom>
          <a:noFill/>
          <a:ln w="9525">
            <a:noFill/>
            <a:miter lim="800000"/>
            <a:headEnd/>
            <a:tailEnd/>
          </a:ln>
        </p:spPr>
      </p:pic>
      <p:sp>
        <p:nvSpPr>
          <p:cNvPr id="14341" name="TextBox 5"/>
          <p:cNvSpPr txBox="1">
            <a:spLocks noChangeArrowheads="1"/>
          </p:cNvSpPr>
          <p:nvPr/>
        </p:nvSpPr>
        <p:spPr bwMode="auto">
          <a:xfrm>
            <a:off x="5076825" y="4271963"/>
            <a:ext cx="3881438" cy="2308324"/>
          </a:xfrm>
          <a:prstGeom prst="rect">
            <a:avLst/>
          </a:prstGeom>
          <a:noFill/>
          <a:ln w="9525">
            <a:noFill/>
            <a:miter lim="800000"/>
            <a:headEnd/>
            <a:tailEnd/>
          </a:ln>
        </p:spPr>
        <p:txBody>
          <a:bodyPr>
            <a:spAutoFit/>
          </a:bodyPr>
          <a:lstStyle/>
          <a:p>
            <a:r>
              <a:rPr lang="ru-RU" dirty="0">
                <a:solidFill>
                  <a:srgbClr val="7030A0"/>
                </a:solidFill>
                <a:latin typeface="Times New Roman" pitchFamily="18" charset="0"/>
                <a:cs typeface="Times New Roman" pitchFamily="18" charset="0"/>
              </a:rPr>
              <a:t>МОУ  «</a:t>
            </a:r>
            <a:r>
              <a:rPr lang="ru-RU" dirty="0" err="1">
                <a:solidFill>
                  <a:srgbClr val="7030A0"/>
                </a:solidFill>
                <a:latin typeface="Times New Roman" pitchFamily="18" charset="0"/>
                <a:cs typeface="Times New Roman" pitchFamily="18" charset="0"/>
              </a:rPr>
              <a:t>Кузьмоловская</a:t>
            </a:r>
            <a:r>
              <a:rPr lang="ru-RU" dirty="0">
                <a:solidFill>
                  <a:srgbClr val="7030A0"/>
                </a:solidFill>
                <a:latin typeface="Times New Roman" pitchFamily="18" charset="0"/>
                <a:cs typeface="Times New Roman" pitchFamily="18" charset="0"/>
              </a:rPr>
              <a:t> СОШ №1»</a:t>
            </a:r>
          </a:p>
          <a:p>
            <a:endParaRPr lang="ru-RU" dirty="0">
              <a:solidFill>
                <a:schemeClr val="accent1"/>
              </a:solidFill>
              <a:latin typeface="Times New Roman" pitchFamily="18" charset="0"/>
              <a:cs typeface="Times New Roman" pitchFamily="18" charset="0"/>
            </a:endParaRPr>
          </a:p>
          <a:p>
            <a:r>
              <a:rPr lang="ru-RU" dirty="0" err="1" smtClean="0">
                <a:solidFill>
                  <a:schemeClr val="accent1"/>
                </a:solidFill>
                <a:latin typeface="Times New Roman" pitchFamily="18" charset="0"/>
                <a:cs typeface="Times New Roman" pitchFamily="18" charset="0"/>
              </a:rPr>
              <a:t>Бирлова</a:t>
            </a:r>
            <a:r>
              <a:rPr lang="ru-RU" dirty="0" smtClean="0">
                <a:solidFill>
                  <a:schemeClr val="accent1"/>
                </a:solidFill>
                <a:latin typeface="Times New Roman" pitchFamily="18" charset="0"/>
                <a:cs typeface="Times New Roman" pitchFamily="18" charset="0"/>
              </a:rPr>
              <a:t> Валерия</a:t>
            </a:r>
            <a:r>
              <a:rPr lang="ru-RU" dirty="0" smtClean="0">
                <a:solidFill>
                  <a:schemeClr val="accent1"/>
                </a:solidFill>
                <a:latin typeface="Times New Roman" pitchFamily="18" charset="0"/>
                <a:cs typeface="Times New Roman" pitchFamily="18" charset="0"/>
              </a:rPr>
              <a:t>, </a:t>
            </a:r>
            <a:endParaRPr lang="ru-RU" dirty="0">
              <a:solidFill>
                <a:schemeClr val="accent1"/>
              </a:solidFill>
              <a:latin typeface="Times New Roman" pitchFamily="18" charset="0"/>
              <a:cs typeface="Times New Roman" pitchFamily="18" charset="0"/>
            </a:endParaRPr>
          </a:p>
          <a:p>
            <a:r>
              <a:rPr lang="ru-RU" dirty="0" err="1" smtClean="0">
                <a:solidFill>
                  <a:schemeClr val="accent1"/>
                </a:solidFill>
                <a:latin typeface="Times New Roman" pitchFamily="18" charset="0"/>
                <a:cs typeface="Times New Roman" pitchFamily="18" charset="0"/>
              </a:rPr>
              <a:t>Коляева</a:t>
            </a:r>
            <a:r>
              <a:rPr lang="ru-RU" dirty="0" smtClean="0">
                <a:solidFill>
                  <a:schemeClr val="accent1"/>
                </a:solidFill>
                <a:latin typeface="Times New Roman" pitchFamily="18" charset="0"/>
                <a:cs typeface="Times New Roman" pitchFamily="18" charset="0"/>
              </a:rPr>
              <a:t> Ирина</a:t>
            </a:r>
            <a:r>
              <a:rPr lang="ru-RU" dirty="0" smtClean="0">
                <a:solidFill>
                  <a:schemeClr val="accent1"/>
                </a:solidFill>
                <a:latin typeface="Times New Roman" pitchFamily="18" charset="0"/>
                <a:cs typeface="Times New Roman" pitchFamily="18" charset="0"/>
              </a:rPr>
              <a:t>,</a:t>
            </a:r>
            <a:endParaRPr lang="ru-RU" dirty="0">
              <a:solidFill>
                <a:schemeClr val="accent1"/>
              </a:solidFill>
              <a:latin typeface="Times New Roman" pitchFamily="18" charset="0"/>
              <a:cs typeface="Times New Roman" pitchFamily="18" charset="0"/>
            </a:endParaRPr>
          </a:p>
          <a:p>
            <a:r>
              <a:rPr lang="ru-RU" dirty="0" smtClean="0">
                <a:solidFill>
                  <a:schemeClr val="accent1"/>
                </a:solidFill>
                <a:latin typeface="Times New Roman" pitchFamily="18" charset="0"/>
                <a:cs typeface="Times New Roman" pitchFamily="18" charset="0"/>
              </a:rPr>
              <a:t>Минеева Ульяна</a:t>
            </a:r>
            <a:r>
              <a:rPr lang="ru-RU" dirty="0" smtClean="0">
                <a:solidFill>
                  <a:schemeClr val="accent1"/>
                </a:solidFill>
                <a:latin typeface="Times New Roman" pitchFamily="18" charset="0"/>
                <a:cs typeface="Times New Roman" pitchFamily="18" charset="0"/>
              </a:rPr>
              <a:t>,</a:t>
            </a:r>
            <a:endParaRPr lang="ru-RU" dirty="0">
              <a:solidFill>
                <a:schemeClr val="accent1"/>
              </a:solidFill>
              <a:latin typeface="Times New Roman" pitchFamily="18" charset="0"/>
              <a:cs typeface="Times New Roman" pitchFamily="18" charset="0"/>
            </a:endParaRPr>
          </a:p>
          <a:p>
            <a:r>
              <a:rPr lang="ru-RU" dirty="0" err="1" smtClean="0">
                <a:solidFill>
                  <a:schemeClr val="accent1"/>
                </a:solidFill>
                <a:latin typeface="Times New Roman" pitchFamily="18" charset="0"/>
                <a:cs typeface="Times New Roman" pitchFamily="18" charset="0"/>
              </a:rPr>
              <a:t>Богуш</a:t>
            </a:r>
            <a:r>
              <a:rPr lang="ru-RU" dirty="0" smtClean="0">
                <a:solidFill>
                  <a:schemeClr val="accent1"/>
                </a:solidFill>
                <a:latin typeface="Times New Roman" pitchFamily="18" charset="0"/>
                <a:cs typeface="Times New Roman" pitchFamily="18" charset="0"/>
              </a:rPr>
              <a:t> Антон,</a:t>
            </a:r>
            <a:endParaRPr lang="ru-RU" dirty="0">
              <a:solidFill>
                <a:schemeClr val="accent1"/>
              </a:solidFill>
              <a:latin typeface="Times New Roman" pitchFamily="18" charset="0"/>
              <a:cs typeface="Times New Roman" pitchFamily="18" charset="0"/>
            </a:endParaRPr>
          </a:p>
          <a:p>
            <a:r>
              <a:rPr lang="ru-RU" dirty="0" smtClean="0">
                <a:solidFill>
                  <a:schemeClr val="accent1"/>
                </a:solidFill>
                <a:latin typeface="Times New Roman" pitchFamily="18" charset="0"/>
                <a:cs typeface="Times New Roman" pitchFamily="18" charset="0"/>
              </a:rPr>
              <a:t>Веремеенко Даниил.</a:t>
            </a:r>
            <a:endParaRPr lang="ru-RU" dirty="0">
              <a:solidFill>
                <a:schemeClr val="accent1"/>
              </a:solidFill>
              <a:latin typeface="Times New Roman" pitchFamily="18" charset="0"/>
              <a:cs typeface="Times New Roman" pitchFamily="18" charset="0"/>
            </a:endParaRPr>
          </a:p>
          <a:p>
            <a:endParaRPr lang="ru-RU" dirty="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a:off x="457200" y="273050"/>
            <a:ext cx="3008313" cy="635000"/>
          </a:xfrm>
        </p:spPr>
        <p:txBody>
          <a:bodyPr/>
          <a:lstStyle/>
          <a:p>
            <a:pPr algn="ctr" eaLnBrk="1" hangingPunct="1"/>
            <a:r>
              <a:rPr lang="ru-RU" sz="3200" smtClean="0">
                <a:solidFill>
                  <a:srgbClr val="FF6600"/>
                </a:solidFill>
                <a:latin typeface="Times New Roman" pitchFamily="18" charset="0"/>
                <a:cs typeface="Times New Roman" pitchFamily="18" charset="0"/>
              </a:rPr>
              <a:t>Лист Мебиуса </a:t>
            </a:r>
          </a:p>
        </p:txBody>
      </p:sp>
      <p:sp>
        <p:nvSpPr>
          <p:cNvPr id="4" name="Текст 3"/>
          <p:cNvSpPr>
            <a:spLocks noGrp="1"/>
          </p:cNvSpPr>
          <p:nvPr>
            <p:ph type="body" sz="half" idx="2"/>
          </p:nvPr>
        </p:nvSpPr>
        <p:spPr>
          <a:xfrm>
            <a:off x="323850" y="1435100"/>
            <a:ext cx="3600450" cy="4691063"/>
          </a:xfrm>
        </p:spPr>
        <p:txBody>
          <a:bodyPr rtlCol="0">
            <a:normAutofit lnSpcReduction="10000"/>
          </a:bodyPr>
          <a:lstStyle/>
          <a:p>
            <a:pPr algn="ctr" eaLnBrk="1" fontAlgn="auto" hangingPunct="1">
              <a:spcAft>
                <a:spcPts val="0"/>
              </a:spcAft>
              <a:buFont typeface="Arial" pitchFamily="34" charset="0"/>
              <a:buNone/>
              <a:defRPr/>
            </a:pPr>
            <a:r>
              <a:rPr lang="ru-RU" sz="2400" dirty="0" smtClean="0">
                <a:solidFill>
                  <a:schemeClr val="accent1"/>
                </a:solidFill>
                <a:latin typeface="Times New Roman" pitchFamily="18" charset="0"/>
                <a:cs typeface="Times New Roman" pitchFamily="18" charset="0"/>
              </a:rPr>
              <a:t>Таинственный и знаменитый лист Мёбиуса придумал в 1858 году немецкий геометр Август </a:t>
            </a:r>
            <a:r>
              <a:rPr lang="ru-RU" sz="2400" dirty="0" err="1" smtClean="0">
                <a:solidFill>
                  <a:schemeClr val="accent1"/>
                </a:solidFill>
                <a:latin typeface="Times New Roman" pitchFamily="18" charset="0"/>
                <a:cs typeface="Times New Roman" pitchFamily="18" charset="0"/>
              </a:rPr>
              <a:t>Фернанд</a:t>
            </a:r>
            <a:r>
              <a:rPr lang="ru-RU" sz="2400" dirty="0" smtClean="0">
                <a:solidFill>
                  <a:schemeClr val="accent1"/>
                </a:solidFill>
                <a:latin typeface="Times New Roman" pitchFamily="18" charset="0"/>
                <a:cs typeface="Times New Roman" pitchFamily="18" charset="0"/>
              </a:rPr>
              <a:t> Мебиус (1790 - 1868), ученик «короля математиков» Гаусса. Мёбиус был первоначально астрономом, как Гаусс и многие другие, кому математика обязана своим развитием. </a:t>
            </a:r>
          </a:p>
          <a:p>
            <a:pPr eaLnBrk="1" fontAlgn="auto" hangingPunct="1">
              <a:spcAft>
                <a:spcPts val="0"/>
              </a:spcAft>
              <a:buFont typeface="Arial" pitchFamily="34" charset="0"/>
              <a:buNone/>
              <a:defRPr/>
            </a:pPr>
            <a:endParaRPr lang="ru-RU" dirty="0"/>
          </a:p>
        </p:txBody>
      </p:sp>
      <p:pic>
        <p:nvPicPr>
          <p:cNvPr id="23555" name="Picture 3"/>
          <p:cNvPicPr>
            <a:picLocks noGrp="1" noChangeAspect="1" noChangeArrowheads="1"/>
          </p:cNvPicPr>
          <p:nvPr>
            <p:ph idx="1"/>
          </p:nvPr>
        </p:nvPicPr>
        <p:blipFill>
          <a:blip r:embed="rId2"/>
          <a:srcRect/>
          <a:stretch>
            <a:fillRect/>
          </a:stretch>
        </p:blipFill>
        <p:spPr>
          <a:xfrm>
            <a:off x="4643438" y="981075"/>
            <a:ext cx="3781425" cy="49403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763713" y="765175"/>
            <a:ext cx="5654675" cy="5400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457200" y="273050"/>
            <a:ext cx="3008313" cy="563563"/>
          </a:xfrm>
        </p:spPr>
        <p:txBody>
          <a:bodyPr/>
          <a:lstStyle/>
          <a:p>
            <a:pPr algn="ctr" eaLnBrk="1" hangingPunct="1"/>
            <a:r>
              <a:rPr lang="ru-RU" sz="2800" smtClean="0">
                <a:solidFill>
                  <a:srgbClr val="FF6600"/>
                </a:solidFill>
                <a:latin typeface="Times New Roman" pitchFamily="18" charset="0"/>
                <a:cs typeface="Times New Roman" pitchFamily="18" charset="0"/>
              </a:rPr>
              <a:t>Топология</a:t>
            </a:r>
          </a:p>
        </p:txBody>
      </p:sp>
      <p:pic>
        <p:nvPicPr>
          <p:cNvPr id="25602" name="Picture 2"/>
          <p:cNvPicPr>
            <a:picLocks noChangeAspect="1" noChangeArrowheads="1"/>
          </p:cNvPicPr>
          <p:nvPr/>
        </p:nvPicPr>
        <p:blipFill>
          <a:blip r:embed="rId2"/>
          <a:srcRect/>
          <a:stretch>
            <a:fillRect/>
          </a:stretch>
        </p:blipFill>
        <p:spPr bwMode="auto">
          <a:xfrm>
            <a:off x="6516688" y="1341438"/>
            <a:ext cx="2016125" cy="4618037"/>
          </a:xfrm>
          <a:prstGeom prst="rect">
            <a:avLst/>
          </a:prstGeom>
          <a:noFill/>
          <a:ln w="9525">
            <a:noFill/>
            <a:miter lim="800000"/>
            <a:headEnd/>
            <a:tailEnd/>
          </a:ln>
        </p:spPr>
      </p:pic>
      <p:sp>
        <p:nvSpPr>
          <p:cNvPr id="25603" name="Rectangle 1"/>
          <p:cNvSpPr>
            <a:spLocks noGrp="1" noChangeArrowheads="1"/>
          </p:cNvSpPr>
          <p:nvPr>
            <p:ph type="body" sz="half" idx="2"/>
          </p:nvPr>
        </p:nvSpPr>
        <p:spPr>
          <a:xfrm>
            <a:off x="250825" y="1012825"/>
            <a:ext cx="5915025" cy="5262563"/>
          </a:xfrm>
        </p:spPr>
        <p:txBody>
          <a:bodyPr anchor="ctr">
            <a:spAutoFit/>
          </a:bodyPr>
          <a:lstStyle/>
          <a:p>
            <a:pPr algn="ctr" eaLnBrk="1" hangingPunct="1">
              <a:spcBef>
                <a:spcPct val="0"/>
              </a:spcBef>
            </a:pPr>
            <a:r>
              <a:rPr lang="ru-RU" sz="2400" smtClean="0">
                <a:solidFill>
                  <a:schemeClr val="accent1"/>
                </a:solidFill>
                <a:latin typeface="Times New Roman" pitchFamily="18" charset="0"/>
                <a:cs typeface="Times New Roman" pitchFamily="18" charset="0"/>
              </a:rPr>
              <a:t>Раздел математики, занимающийся изучением свойств фигур, которые сохраняются при непрерывных деформациях.</a:t>
            </a:r>
          </a:p>
          <a:p>
            <a:pPr algn="ctr" eaLnBrk="1" hangingPunct="1">
              <a:spcBef>
                <a:spcPct val="0"/>
              </a:spcBef>
            </a:pPr>
            <a:endParaRPr lang="ru-RU" sz="2400" smtClean="0">
              <a:solidFill>
                <a:schemeClr val="accent1"/>
              </a:solidFill>
              <a:latin typeface="Times New Roman" pitchFamily="18" charset="0"/>
              <a:cs typeface="Times New Roman" pitchFamily="18" charset="0"/>
            </a:endParaRPr>
          </a:p>
          <a:p>
            <a:pPr algn="ctr" eaLnBrk="1" hangingPunct="1">
              <a:spcBef>
                <a:spcPct val="0"/>
              </a:spcBef>
            </a:pPr>
            <a:r>
              <a:rPr lang="ru-RU" sz="2400" smtClean="0">
                <a:solidFill>
                  <a:schemeClr val="accent1"/>
                </a:solidFill>
                <a:latin typeface="Times New Roman" pitchFamily="18" charset="0"/>
                <a:cs typeface="Times New Roman" pitchFamily="18" charset="0"/>
              </a:rPr>
              <a:t>Термин «топология» впервые появился в 1847 году в работе Листинга. Листинг определяет топологию так:</a:t>
            </a:r>
          </a:p>
          <a:p>
            <a:pPr algn="ctr">
              <a:spcBef>
                <a:spcPct val="0"/>
              </a:spcBef>
              <a:buFontTx/>
              <a:buNone/>
            </a:pPr>
            <a:r>
              <a:rPr lang="ru-RU" sz="2400" smtClean="0">
                <a:solidFill>
                  <a:schemeClr val="accent1"/>
                </a:solidFill>
                <a:latin typeface="Times New Roman" pitchFamily="18" charset="0"/>
                <a:cs typeface="Times New Roman" pitchFamily="18" charset="0"/>
              </a:rPr>
              <a:t>«Под топологией будем понимать учение о отношениях пространственных образов — или о законах взаимного положения точек, линий, поверхностей, тел и их частей или их совокупности в пространстве, независимо от мер и величин».</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a:off x="1547813" y="404813"/>
            <a:ext cx="2314575" cy="635000"/>
          </a:xfrm>
        </p:spPr>
        <p:txBody>
          <a:bodyPr/>
          <a:lstStyle/>
          <a:p>
            <a:pPr eaLnBrk="1" hangingPunct="1"/>
            <a:r>
              <a:rPr lang="ru-RU" sz="2800" smtClean="0">
                <a:solidFill>
                  <a:srgbClr val="FF6600"/>
                </a:solidFill>
                <a:latin typeface="Times New Roman" pitchFamily="18" charset="0"/>
                <a:cs typeface="Times New Roman" pitchFamily="18" charset="0"/>
              </a:rPr>
              <a:t>Топология</a:t>
            </a:r>
            <a:endParaRPr lang="ru-RU" sz="2800" smtClean="0">
              <a:solidFill>
                <a:srgbClr val="FF6600"/>
              </a:solidFill>
            </a:endParaRPr>
          </a:p>
        </p:txBody>
      </p:sp>
      <p:sp>
        <p:nvSpPr>
          <p:cNvPr id="26626" name="Текст 3"/>
          <p:cNvSpPr>
            <a:spLocks noGrp="1"/>
          </p:cNvSpPr>
          <p:nvPr>
            <p:ph type="body" sz="half" idx="2"/>
          </p:nvPr>
        </p:nvSpPr>
        <p:spPr>
          <a:xfrm>
            <a:off x="323850" y="1628775"/>
            <a:ext cx="5184775" cy="4298950"/>
          </a:xfrm>
        </p:spPr>
        <p:txBody>
          <a:bodyPr/>
          <a:lstStyle/>
          <a:p>
            <a:pPr algn="ctr" eaLnBrk="1" hangingPunct="1"/>
            <a:r>
              <a:rPr lang="ru-RU" sz="2400" smtClean="0">
                <a:solidFill>
                  <a:schemeClr val="accent1"/>
                </a:solidFill>
              </a:rPr>
              <a:t> </a:t>
            </a:r>
            <a:r>
              <a:rPr lang="ru-RU" sz="2400" smtClean="0">
                <a:solidFill>
                  <a:schemeClr val="accent1"/>
                </a:solidFill>
                <a:latin typeface="Times New Roman" pitchFamily="18" charset="0"/>
                <a:cs typeface="Times New Roman" pitchFamily="18" charset="0"/>
              </a:rPr>
              <a:t>В научно-популярной литературе топологию часто называют "геометрией на резиновом листе", поскольку ее наглядно можно представлять себе как геометрию фигур, нарисованных на идеально упругих резиновых листах, которые подвергаются растяжению, сжатию или изгибанию. Топология - один из новейших разделов математики.</a:t>
            </a:r>
          </a:p>
          <a:p>
            <a:pPr algn="ctr" eaLnBrk="1" hangingPunct="1"/>
            <a:endParaRPr lang="ru-RU" sz="2400" smtClean="0">
              <a:solidFill>
                <a:schemeClr val="accent1"/>
              </a:solidFill>
              <a:latin typeface="Times New Roman" pitchFamily="18" charset="0"/>
              <a:cs typeface="Times New Roman" pitchFamily="18" charset="0"/>
            </a:endParaRPr>
          </a:p>
        </p:txBody>
      </p:sp>
      <p:pic>
        <p:nvPicPr>
          <p:cNvPr id="26627" name="Picture 2"/>
          <p:cNvPicPr>
            <a:picLocks noGrp="1" noChangeAspect="1" noChangeArrowheads="1"/>
          </p:cNvPicPr>
          <p:nvPr>
            <p:ph idx="1"/>
          </p:nvPr>
        </p:nvPicPr>
        <p:blipFill>
          <a:blip r:embed="rId2"/>
          <a:srcRect/>
          <a:stretch>
            <a:fillRect/>
          </a:stretch>
        </p:blipFill>
        <p:spPr>
          <a:xfrm>
            <a:off x="6084888" y="1125538"/>
            <a:ext cx="2438400" cy="4508500"/>
          </a:xfrm>
        </p:spPr>
      </p:pic>
      <p:pic>
        <p:nvPicPr>
          <p:cNvPr id="26628" name="Picture 3"/>
          <p:cNvPicPr>
            <a:picLocks noChangeAspect="1" noChangeArrowheads="1"/>
          </p:cNvPicPr>
          <p:nvPr/>
        </p:nvPicPr>
        <p:blipFill>
          <a:blip r:embed="rId3"/>
          <a:srcRect/>
          <a:stretch>
            <a:fillRect/>
          </a:stretch>
        </p:blipFill>
        <p:spPr bwMode="auto">
          <a:xfrm>
            <a:off x="179388" y="188913"/>
            <a:ext cx="942975" cy="80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Текст 3"/>
          <p:cNvSpPr>
            <a:spLocks noGrp="1"/>
          </p:cNvSpPr>
          <p:nvPr>
            <p:ph type="body" sz="half" idx="2"/>
          </p:nvPr>
        </p:nvSpPr>
        <p:spPr>
          <a:xfrm>
            <a:off x="250825" y="1052513"/>
            <a:ext cx="3889375" cy="5218112"/>
          </a:xfrm>
        </p:spPr>
        <p:txBody>
          <a:bodyPr/>
          <a:lstStyle/>
          <a:p>
            <a:pPr algn="ctr" eaLnBrk="1" hangingPunct="1"/>
            <a:r>
              <a:rPr lang="ru-RU" sz="2400" smtClean="0">
                <a:solidFill>
                  <a:schemeClr val="accent1"/>
                </a:solidFill>
                <a:latin typeface="Times New Roman" pitchFamily="18" charset="0"/>
                <a:cs typeface="Times New Roman" pitchFamily="18" charset="0"/>
              </a:rPr>
              <a:t>Любую фигуру тополог имеет право сгибать, скручивать, сжимать и растягивать – делать с ней всё что угодно, только не разрывать и не склеивать. И при этом он будет считать, что ничего не произошло, все её свойства остались неизменными. Для него не имеют никакого значения ни расстояния, ни углы, ни площади.</a:t>
            </a:r>
          </a:p>
        </p:txBody>
      </p:sp>
      <p:pic>
        <p:nvPicPr>
          <p:cNvPr id="27650" name="Picture 2"/>
          <p:cNvPicPr>
            <a:picLocks noGrp="1" noChangeAspect="1" noChangeArrowheads="1"/>
          </p:cNvPicPr>
          <p:nvPr>
            <p:ph idx="1"/>
          </p:nvPr>
        </p:nvPicPr>
        <p:blipFill>
          <a:blip r:embed="rId2"/>
          <a:srcRect/>
          <a:stretch>
            <a:fillRect/>
          </a:stretch>
        </p:blipFill>
        <p:spPr>
          <a:xfrm>
            <a:off x="5148263" y="765175"/>
            <a:ext cx="3311525" cy="2474913"/>
          </a:xfrm>
        </p:spPr>
      </p:pic>
      <p:pic>
        <p:nvPicPr>
          <p:cNvPr id="27651" name="Picture 3"/>
          <p:cNvPicPr>
            <a:picLocks noChangeAspect="1" noChangeArrowheads="1"/>
          </p:cNvPicPr>
          <p:nvPr/>
        </p:nvPicPr>
        <p:blipFill>
          <a:blip r:embed="rId3"/>
          <a:srcRect/>
          <a:stretch>
            <a:fillRect/>
          </a:stretch>
        </p:blipFill>
        <p:spPr bwMode="auto">
          <a:xfrm>
            <a:off x="5219700" y="3933825"/>
            <a:ext cx="3205163" cy="2232025"/>
          </a:xfrm>
          <a:prstGeom prst="rect">
            <a:avLst/>
          </a:prstGeom>
          <a:noFill/>
          <a:ln w="9525">
            <a:noFill/>
            <a:miter lim="800000"/>
            <a:headEnd/>
            <a:tailEnd/>
          </a:ln>
        </p:spPr>
      </p:pic>
      <p:sp>
        <p:nvSpPr>
          <p:cNvPr id="27652" name="Заголовок 1"/>
          <p:cNvSpPr>
            <a:spLocks noGrp="1"/>
          </p:cNvSpPr>
          <p:nvPr>
            <p:ph type="title"/>
          </p:nvPr>
        </p:nvSpPr>
        <p:spPr>
          <a:xfrm>
            <a:off x="755650" y="188913"/>
            <a:ext cx="2314575" cy="635000"/>
          </a:xfrm>
        </p:spPr>
        <p:txBody>
          <a:bodyPr/>
          <a:lstStyle/>
          <a:p>
            <a:pPr eaLnBrk="1" hangingPunct="1"/>
            <a:r>
              <a:rPr lang="ru-RU" sz="2800" smtClean="0">
                <a:solidFill>
                  <a:srgbClr val="FF6600"/>
                </a:solidFill>
                <a:latin typeface="Times New Roman" pitchFamily="18" charset="0"/>
                <a:cs typeface="Times New Roman" pitchFamily="18" charset="0"/>
              </a:rPr>
              <a:t>Топология</a:t>
            </a:r>
            <a:endParaRPr lang="ru-RU" sz="2800" smtClean="0">
              <a:solidFill>
                <a:srgbClr val="FF66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a:xfrm>
            <a:off x="457200" y="0"/>
            <a:ext cx="3008313" cy="765175"/>
          </a:xfrm>
        </p:spPr>
        <p:txBody>
          <a:bodyPr/>
          <a:lstStyle/>
          <a:p>
            <a:pPr algn="ctr" eaLnBrk="1" hangingPunct="1"/>
            <a:r>
              <a:rPr lang="ru-RU" sz="2800" smtClean="0">
                <a:solidFill>
                  <a:srgbClr val="FF6600"/>
                </a:solidFill>
                <a:latin typeface="Times New Roman" pitchFamily="18" charset="0"/>
                <a:cs typeface="Times New Roman" pitchFamily="18" charset="0"/>
              </a:rPr>
              <a:t>Опыт №1 </a:t>
            </a:r>
          </a:p>
        </p:txBody>
      </p:sp>
      <p:sp>
        <p:nvSpPr>
          <p:cNvPr id="28674" name="Текст 3"/>
          <p:cNvSpPr>
            <a:spLocks noGrp="1"/>
          </p:cNvSpPr>
          <p:nvPr>
            <p:ph type="body" sz="half" idx="2"/>
          </p:nvPr>
        </p:nvSpPr>
        <p:spPr>
          <a:xfrm>
            <a:off x="250825" y="908050"/>
            <a:ext cx="4968875" cy="5761038"/>
          </a:xfrm>
        </p:spPr>
        <p:txBody>
          <a:bodyPr/>
          <a:lstStyle/>
          <a:p>
            <a:pPr algn="ctr" eaLnBrk="1" hangingPunct="1"/>
            <a:r>
              <a:rPr lang="ru-RU" sz="2400" smtClean="0">
                <a:solidFill>
                  <a:schemeClr val="accent1"/>
                </a:solidFill>
                <a:latin typeface="Times New Roman" pitchFamily="18" charset="0"/>
                <a:cs typeface="Times New Roman" pitchFamily="18" charset="0"/>
              </a:rPr>
              <a:t>Раскрасим внутреннюю и внешнюю сторону обычного кольца разными красками. </a:t>
            </a:r>
          </a:p>
          <a:p>
            <a:pPr algn="ctr" eaLnBrk="1" hangingPunct="1"/>
            <a:endParaRPr lang="ru-RU" sz="2400" smtClean="0">
              <a:solidFill>
                <a:schemeClr val="accent1"/>
              </a:solidFill>
              <a:latin typeface="Times New Roman" pitchFamily="18" charset="0"/>
              <a:cs typeface="Times New Roman" pitchFamily="18" charset="0"/>
            </a:endParaRPr>
          </a:p>
          <a:p>
            <a:pPr eaLnBrk="1" hangingPunct="1"/>
            <a:r>
              <a:rPr lang="ru-RU" sz="2400" smtClean="0">
                <a:solidFill>
                  <a:schemeClr val="accent1"/>
                </a:solidFill>
                <a:latin typeface="Times New Roman" pitchFamily="18" charset="0"/>
                <a:cs typeface="Times New Roman" pitchFamily="18" charset="0"/>
              </a:rPr>
              <a:t>Попробуем раскрасить ленту Мебиуса.</a:t>
            </a:r>
          </a:p>
          <a:p>
            <a:pPr eaLnBrk="1" hangingPunct="1"/>
            <a:endParaRPr lang="ru-RU" sz="2400" smtClean="0">
              <a:solidFill>
                <a:schemeClr val="accent1"/>
              </a:solidFill>
              <a:latin typeface="Times New Roman" pitchFamily="18" charset="0"/>
              <a:cs typeface="Times New Roman" pitchFamily="18" charset="0"/>
            </a:endParaRPr>
          </a:p>
          <a:p>
            <a:pPr eaLnBrk="1" hangingPunct="1"/>
            <a:r>
              <a:rPr lang="ru-RU" sz="2400" smtClean="0">
                <a:solidFill>
                  <a:schemeClr val="accent1"/>
                </a:solidFill>
                <a:latin typeface="Times New Roman" pitchFamily="18" charset="0"/>
                <a:cs typeface="Times New Roman" pitchFamily="18" charset="0"/>
              </a:rPr>
              <a:t> </a:t>
            </a:r>
            <a:r>
              <a:rPr lang="ru-RU" sz="2400" b="1" smtClean="0">
                <a:solidFill>
                  <a:schemeClr val="accent1"/>
                </a:solidFill>
                <a:latin typeface="Times New Roman" pitchFamily="18" charset="0"/>
                <a:cs typeface="Times New Roman" pitchFamily="18" charset="0"/>
              </a:rPr>
              <a:t>Вывод:</a:t>
            </a:r>
            <a:endParaRPr lang="ru-RU" sz="2400" smtClean="0">
              <a:solidFill>
                <a:schemeClr val="accent1"/>
              </a:solidFill>
              <a:latin typeface="Times New Roman" pitchFamily="18" charset="0"/>
              <a:cs typeface="Times New Roman" pitchFamily="18" charset="0"/>
            </a:endParaRPr>
          </a:p>
          <a:p>
            <a:pPr eaLnBrk="1" hangingPunct="1"/>
            <a:r>
              <a:rPr lang="ru-RU" sz="2400" b="1" smtClean="0">
                <a:solidFill>
                  <a:schemeClr val="accent1"/>
                </a:solidFill>
                <a:latin typeface="Times New Roman" pitchFamily="18" charset="0"/>
                <a:cs typeface="Times New Roman" pitchFamily="18" charset="0"/>
              </a:rPr>
              <a:t>Лента Мебиуса – односторонняя поверхность.</a:t>
            </a:r>
          </a:p>
        </p:txBody>
      </p:sp>
      <p:pic>
        <p:nvPicPr>
          <p:cNvPr id="28675" name="Picture 2"/>
          <p:cNvPicPr>
            <a:picLocks noChangeAspect="1" noChangeArrowheads="1"/>
          </p:cNvPicPr>
          <p:nvPr/>
        </p:nvPicPr>
        <p:blipFill>
          <a:blip r:embed="rId2"/>
          <a:srcRect/>
          <a:stretch>
            <a:fillRect/>
          </a:stretch>
        </p:blipFill>
        <p:spPr bwMode="auto">
          <a:xfrm>
            <a:off x="5651500" y="476250"/>
            <a:ext cx="2630488" cy="1800225"/>
          </a:xfrm>
          <a:prstGeom prst="rect">
            <a:avLst/>
          </a:prstGeom>
          <a:noFill/>
          <a:ln w="9525">
            <a:noFill/>
            <a:miter lim="800000"/>
            <a:headEnd/>
            <a:tailEnd/>
          </a:ln>
        </p:spPr>
      </p:pic>
      <p:pic>
        <p:nvPicPr>
          <p:cNvPr id="28676" name="Picture 3"/>
          <p:cNvPicPr>
            <a:picLocks noChangeAspect="1" noChangeArrowheads="1"/>
          </p:cNvPicPr>
          <p:nvPr/>
        </p:nvPicPr>
        <p:blipFill>
          <a:blip r:embed="rId3"/>
          <a:srcRect/>
          <a:stretch>
            <a:fillRect/>
          </a:stretch>
        </p:blipFill>
        <p:spPr bwMode="auto">
          <a:xfrm>
            <a:off x="5724525" y="3429000"/>
            <a:ext cx="2597150" cy="187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1"/>
          <p:cNvSpPr>
            <a:spLocks noGrp="1"/>
          </p:cNvSpPr>
          <p:nvPr>
            <p:ph type="title"/>
          </p:nvPr>
        </p:nvSpPr>
        <p:spPr>
          <a:xfrm>
            <a:off x="457200" y="273050"/>
            <a:ext cx="3008313" cy="708025"/>
          </a:xfrm>
        </p:spPr>
        <p:txBody>
          <a:bodyPr/>
          <a:lstStyle/>
          <a:p>
            <a:pPr algn="ctr" eaLnBrk="1" hangingPunct="1"/>
            <a:r>
              <a:rPr lang="ru-RU" sz="2800" smtClean="0">
                <a:solidFill>
                  <a:srgbClr val="FF6600"/>
                </a:solidFill>
                <a:latin typeface="Times New Roman" pitchFamily="18" charset="0"/>
                <a:cs typeface="Times New Roman" pitchFamily="18" charset="0"/>
              </a:rPr>
              <a:t>Опыт №2 </a:t>
            </a:r>
            <a:endParaRPr lang="ru-RU" sz="2800" smtClean="0">
              <a:solidFill>
                <a:srgbClr val="FF6600"/>
              </a:solidFill>
            </a:endParaRPr>
          </a:p>
        </p:txBody>
      </p:sp>
      <p:sp>
        <p:nvSpPr>
          <p:cNvPr id="29698" name="Текст 3"/>
          <p:cNvSpPr>
            <a:spLocks noGrp="1"/>
          </p:cNvSpPr>
          <p:nvPr>
            <p:ph type="body" sz="half" idx="2"/>
          </p:nvPr>
        </p:nvSpPr>
        <p:spPr>
          <a:xfrm>
            <a:off x="250825" y="981075"/>
            <a:ext cx="8893175" cy="1295400"/>
          </a:xfrm>
        </p:spPr>
        <p:txBody>
          <a:bodyPr/>
          <a:lstStyle/>
          <a:p>
            <a:pPr algn="ctr" eaLnBrk="1" hangingPunct="1"/>
            <a:r>
              <a:rPr lang="ru-RU" sz="2400" smtClean="0">
                <a:solidFill>
                  <a:schemeClr val="accent1"/>
                </a:solidFill>
                <a:latin typeface="Times New Roman" pitchFamily="18" charset="0"/>
                <a:cs typeface="Times New Roman" pitchFamily="18" charset="0"/>
              </a:rPr>
              <a:t>На внутренней стороне обычного кольца проведём линию.</a:t>
            </a:r>
          </a:p>
        </p:txBody>
      </p:sp>
      <p:sp>
        <p:nvSpPr>
          <p:cNvPr id="29699" name="Прямоугольник 11"/>
          <p:cNvSpPr>
            <a:spLocks noChangeArrowheads="1"/>
          </p:cNvSpPr>
          <p:nvPr/>
        </p:nvSpPr>
        <p:spPr bwMode="auto">
          <a:xfrm>
            <a:off x="1403350" y="5661025"/>
            <a:ext cx="6697663" cy="461963"/>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Она</a:t>
            </a:r>
            <a:r>
              <a:rPr lang="ru-RU" sz="2400" b="1">
                <a:solidFill>
                  <a:schemeClr val="accent1"/>
                </a:solidFill>
                <a:latin typeface="Times New Roman" pitchFamily="18" charset="0"/>
                <a:cs typeface="Times New Roman" pitchFamily="18" charset="0"/>
              </a:rPr>
              <a:t> </a:t>
            </a:r>
            <a:r>
              <a:rPr lang="ru-RU" sz="2400">
                <a:solidFill>
                  <a:schemeClr val="accent1"/>
                </a:solidFill>
                <a:latin typeface="Times New Roman" pitchFamily="18" charset="0"/>
                <a:cs typeface="Times New Roman" pitchFamily="18" charset="0"/>
              </a:rPr>
              <a:t>будет видна только на одной стороне кольца. </a:t>
            </a:r>
          </a:p>
        </p:txBody>
      </p:sp>
      <p:pic>
        <p:nvPicPr>
          <p:cNvPr id="29700" name="Picture 2"/>
          <p:cNvPicPr>
            <a:picLocks noChangeAspect="1" noChangeArrowheads="1"/>
          </p:cNvPicPr>
          <p:nvPr/>
        </p:nvPicPr>
        <p:blipFill>
          <a:blip r:embed="rId2"/>
          <a:srcRect/>
          <a:stretch>
            <a:fillRect/>
          </a:stretch>
        </p:blipFill>
        <p:spPr bwMode="auto">
          <a:xfrm>
            <a:off x="2268538" y="2420938"/>
            <a:ext cx="4464050" cy="3067050"/>
          </a:xfrm>
          <a:prstGeom prst="rect">
            <a:avLst/>
          </a:prstGeom>
          <a:noFill/>
          <a:ln w="9525">
            <a:noFill/>
            <a:miter lim="800000"/>
            <a:headEnd/>
            <a:tailEnd/>
          </a:ln>
        </p:spPr>
      </p:pic>
      <p:grpSp>
        <p:nvGrpSpPr>
          <p:cNvPr id="18" name="Группа 17"/>
          <p:cNvGrpSpPr>
            <a:grpSpLocks/>
          </p:cNvGrpSpPr>
          <p:nvPr/>
        </p:nvGrpSpPr>
        <p:grpSpPr bwMode="auto">
          <a:xfrm>
            <a:off x="2843213" y="404813"/>
            <a:ext cx="433387" cy="3160712"/>
            <a:chOff x="899592" y="2492896"/>
            <a:chExt cx="432048" cy="3160700"/>
          </a:xfrm>
        </p:grpSpPr>
        <p:grpSp>
          <p:nvGrpSpPr>
            <p:cNvPr id="29703" name="Группа 14"/>
            <p:cNvGrpSpPr>
              <a:grpSpLocks/>
            </p:cNvGrpSpPr>
            <p:nvPr/>
          </p:nvGrpSpPr>
          <p:grpSpPr bwMode="auto">
            <a:xfrm>
              <a:off x="899592" y="2492896"/>
              <a:ext cx="432048" cy="3160700"/>
              <a:chOff x="899592" y="2492896"/>
              <a:chExt cx="432048" cy="3160700"/>
            </a:xfrm>
          </p:grpSpPr>
          <p:sp>
            <p:nvSpPr>
              <p:cNvPr id="11" name="Прямоугольник 10"/>
              <p:cNvSpPr/>
              <p:nvPr/>
            </p:nvSpPr>
            <p:spPr>
              <a:xfrm>
                <a:off x="899592" y="2492896"/>
                <a:ext cx="432048" cy="2232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3" name="Равнобедренный треугольник 12"/>
              <p:cNvSpPr/>
              <p:nvPr/>
            </p:nvSpPr>
            <p:spPr>
              <a:xfrm rot="10800000">
                <a:off x="899592" y="4739199"/>
                <a:ext cx="432048" cy="914397"/>
              </a:xfrm>
              <a:prstGeom prst="triangle">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Равнобедренный треугольник 13"/>
              <p:cNvSpPr/>
              <p:nvPr/>
            </p:nvSpPr>
            <p:spPr>
              <a:xfrm rot="10617155">
                <a:off x="1034112" y="5232911"/>
                <a:ext cx="155094" cy="3524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grpSp>
        <p:cxnSp>
          <p:nvCxnSpPr>
            <p:cNvPr id="17" name="Прямая соединительная линия 16"/>
            <p:cNvCxnSpPr>
              <a:stCxn id="13" idx="3"/>
              <a:endCxn id="11" idx="0"/>
            </p:cNvCxnSpPr>
            <p:nvPr/>
          </p:nvCxnSpPr>
          <p:spPr>
            <a:xfrm flipV="1">
              <a:off x="1116407" y="2492896"/>
              <a:ext cx="0" cy="2246303"/>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20" name="Полилиния 19"/>
          <p:cNvSpPr/>
          <p:nvPr/>
        </p:nvSpPr>
        <p:spPr>
          <a:xfrm>
            <a:off x="2871788" y="3351213"/>
            <a:ext cx="3511550" cy="957262"/>
          </a:xfrm>
          <a:custGeom>
            <a:avLst/>
            <a:gdLst>
              <a:gd name="connsiteX0" fmla="*/ 0 w 3511640"/>
              <a:gd name="connsiteY0" fmla="*/ 397098 h 957329"/>
              <a:gd name="connsiteX1" fmla="*/ 347729 w 3511640"/>
              <a:gd name="connsiteY1" fmla="*/ 152400 h 957329"/>
              <a:gd name="connsiteX2" fmla="*/ 811369 w 3511640"/>
              <a:gd name="connsiteY2" fmla="*/ 23611 h 957329"/>
              <a:gd name="connsiteX3" fmla="*/ 1429555 w 3511640"/>
              <a:gd name="connsiteY3" fmla="*/ 10732 h 957329"/>
              <a:gd name="connsiteX4" fmla="*/ 2125014 w 3511640"/>
              <a:gd name="connsiteY4" fmla="*/ 88005 h 957329"/>
              <a:gd name="connsiteX5" fmla="*/ 2807594 w 3511640"/>
              <a:gd name="connsiteY5" fmla="*/ 306946 h 957329"/>
              <a:gd name="connsiteX6" fmla="*/ 3193960 w 3511640"/>
              <a:gd name="connsiteY6" fmla="*/ 538766 h 957329"/>
              <a:gd name="connsiteX7" fmla="*/ 3464417 w 3511640"/>
              <a:gd name="connsiteY7" fmla="*/ 899374 h 957329"/>
              <a:gd name="connsiteX8" fmla="*/ 3477296 w 3511640"/>
              <a:gd name="connsiteY8" fmla="*/ 886495 h 95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11640" h="957329">
                <a:moveTo>
                  <a:pt x="0" y="397098"/>
                </a:moveTo>
                <a:cubicBezTo>
                  <a:pt x="106250" y="305873"/>
                  <a:pt x="212501" y="214648"/>
                  <a:pt x="347729" y="152400"/>
                </a:cubicBezTo>
                <a:cubicBezTo>
                  <a:pt x="482957" y="90152"/>
                  <a:pt x="631065" y="47222"/>
                  <a:pt x="811369" y="23611"/>
                </a:cubicBezTo>
                <a:cubicBezTo>
                  <a:pt x="991673" y="0"/>
                  <a:pt x="1210614" y="0"/>
                  <a:pt x="1429555" y="10732"/>
                </a:cubicBezTo>
                <a:cubicBezTo>
                  <a:pt x="1648496" y="21464"/>
                  <a:pt x="1895341" y="38636"/>
                  <a:pt x="2125014" y="88005"/>
                </a:cubicBezTo>
                <a:cubicBezTo>
                  <a:pt x="2354687" y="137374"/>
                  <a:pt x="2629436" y="231819"/>
                  <a:pt x="2807594" y="306946"/>
                </a:cubicBezTo>
                <a:cubicBezTo>
                  <a:pt x="2985752" y="382073"/>
                  <a:pt x="3084490" y="440028"/>
                  <a:pt x="3193960" y="538766"/>
                </a:cubicBezTo>
                <a:cubicBezTo>
                  <a:pt x="3303430" y="637504"/>
                  <a:pt x="3417194" y="841419"/>
                  <a:pt x="3464417" y="899374"/>
                </a:cubicBezTo>
                <a:cubicBezTo>
                  <a:pt x="3511640" y="957329"/>
                  <a:pt x="3494468" y="921912"/>
                  <a:pt x="3477296" y="886495"/>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par>
                                <p:cTn id="13" presetID="0" presetClass="path" presetSubtype="0" accel="50000" decel="50000" fill="hold" nodeType="withEffect">
                                  <p:stCondLst>
                                    <p:cond delay="0"/>
                                  </p:stCondLst>
                                  <p:childTnLst>
                                    <p:animMotion origin="layout" path="M -0.00573 0.00717 C -0.00087 0.00093 -0.00052 -0.00624 0.00556 -0.01156 C 0.01129 -0.02312 0.00486 -0.01248 0.01268 -0.01896 C 0.01997 -0.02497 0.02709 -0.037 0.03663 -0.03792 C 0.04653 -0.03908 0.05625 -0.03908 0.06615 -0.03977 C 0.06754 -0.04093 0.06858 -0.04347 0.07031 -0.04347 C 0.12622 -0.04417 0.18212 -0.04347 0.23802 -0.04162 C 0.25139 -0.04116 0.26216 -0.0252 0.27466 -0.02104 C 0.2842 -0.01433 0.29063 -0.01318 0.30139 -0.01156 C 0.30417 -0.0104 0.30695 -0.00878 0.3099 -0.00786 C 0.31181 -0.00716 0.31354 -0.0067 0.31545 -0.00601 C 0.31841 -0.00485 0.32396 -0.00208 0.32396 -0.00185 C 0.32778 0.00556 0.33386 0.01134 0.33941 0.01666 C 0.34722 0.03215 0.33663 0.01272 0.34653 0.02591 C 0.35643 0.03909 0.34184 0.02498 0.35347 0.03539 C 0.36129 0.05088 0.3507 0.03146 0.36059 0.04464 C 0.36389 0.04903 0.36493 0.05643 0.36754 0.06152 C 0.37084 0.0747 0.36927 0.06915 0.37188 0.0784 C 0.37413 0.09991 0.37882 0.12697 0.37031 0.14593 C 0.36841 0.14987 0.36077 0.15657 0.3592 0.15727 C 0.35643 0.15842 0.3507 0.16097 0.3507 0.1612 C 0.34479 0.16929 0.33872 0.16883 0.33091 0.1723 C 0.31979 0.18224 0.30712 0.18687 0.29427 0.19103 C 0.28802 0.19311 0.28212 0.19774 0.27604 0.20051 C 0.26979 0.20329 0.26285 0.20167 0.25625 0.20236 C 0.23716 0.2019 0.16858 0.20514 0.1408 0.19658 C 0.13264 0.19404 0.12309 0.19219 0.11545 0.18733 C 0.10382 0.1797 0.11302 0.1834 0.10278 0.1797 C 0.09254 0.176 0.10191 0.17993 0.08872 0.17415 C 0.08733 0.17346 0.08455 0.1723 0.08455 0.17253 C 0.07969 0.16629 0.07518 0.16166 0.06893 0.15912 C 0.06441 0.15519 0.06007 0.15218 0.05486 0.14987 C 0.05035 0.14339 0.0408 0.13599 0.03525 0.13113 C 0.03247 0.12859 0.03091 0.1242 0.02813 0.12165 C 0.02292 0.11703 0.0191 0.11124 0.01406 0.10662 C 0.00799 0.09436 -0.00087 0.0828 -0.00989 0.0747 C -0.01146 0.06823 -0.01337 0.0643 -0.01701 0.05967 C -0.01614 0.03909 -0.02066 0.01296 -0.00278 0.00532 C -0.00191 0.00347 -2.22222E-6 -0.00023 -2.22222E-6 -4.71785E-6 " pathEditMode="relative" rAng="0" ptsTypes="ffffffffffffffffffffffffffffffffffffffA">
                                      <p:cBhvr>
                                        <p:cTn id="14" dur="2000" fill="hold"/>
                                        <p:tgtEl>
                                          <p:spTgt spid="18"/>
                                        </p:tgtEl>
                                        <p:attrNameLst>
                                          <p:attrName>ppt_x</p:attrName>
                                          <p:attrName>ppt_y</p:attrName>
                                        </p:attrNameLst>
                                      </p:cBhvr>
                                      <p:rCtr x="18500" y="7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3"/>
          <p:cNvPicPr>
            <a:picLocks noChangeAspect="1" noChangeArrowheads="1"/>
          </p:cNvPicPr>
          <p:nvPr/>
        </p:nvPicPr>
        <p:blipFill>
          <a:blip r:embed="rId2"/>
          <a:srcRect/>
          <a:stretch>
            <a:fillRect/>
          </a:stretch>
        </p:blipFill>
        <p:spPr bwMode="auto">
          <a:xfrm>
            <a:off x="4427538" y="2060575"/>
            <a:ext cx="3997325" cy="2881313"/>
          </a:xfrm>
          <a:prstGeom prst="rect">
            <a:avLst/>
          </a:prstGeom>
          <a:noFill/>
          <a:ln w="9525">
            <a:noFill/>
            <a:miter lim="800000"/>
            <a:headEnd/>
            <a:tailEnd/>
          </a:ln>
        </p:spPr>
      </p:pic>
      <p:sp>
        <p:nvSpPr>
          <p:cNvPr id="30722" name="Текст 3"/>
          <p:cNvSpPr>
            <a:spLocks noGrp="1"/>
          </p:cNvSpPr>
          <p:nvPr>
            <p:ph type="body" sz="half" idx="2"/>
          </p:nvPr>
        </p:nvSpPr>
        <p:spPr>
          <a:xfrm>
            <a:off x="468313" y="765175"/>
            <a:ext cx="3167062" cy="5499100"/>
          </a:xfrm>
        </p:spPr>
        <p:txBody>
          <a:bodyPr/>
          <a:lstStyle/>
          <a:p>
            <a:pPr algn="ctr" eaLnBrk="1" hangingPunct="1"/>
            <a:r>
              <a:rPr lang="ru-RU" sz="2400" smtClean="0">
                <a:solidFill>
                  <a:schemeClr val="accent1"/>
                </a:solidFill>
                <a:latin typeface="Times New Roman" pitchFamily="18" charset="0"/>
                <a:cs typeface="Times New Roman" pitchFamily="18" charset="0"/>
              </a:rPr>
              <a:t>А теперь проведём карандашом  по листу Мёбиуса.</a:t>
            </a:r>
          </a:p>
          <a:p>
            <a:pPr algn="ctr" eaLnBrk="1" hangingPunct="1"/>
            <a:endParaRPr lang="ru-RU" sz="2400" smtClean="0">
              <a:solidFill>
                <a:schemeClr val="accent1"/>
              </a:solidFill>
              <a:latin typeface="Times New Roman" pitchFamily="18" charset="0"/>
              <a:cs typeface="Times New Roman" pitchFamily="18" charset="0"/>
            </a:endParaRPr>
          </a:p>
          <a:p>
            <a:pPr algn="ctr" eaLnBrk="1" hangingPunct="1"/>
            <a:r>
              <a:rPr lang="ru-RU" sz="2400" smtClean="0">
                <a:solidFill>
                  <a:schemeClr val="accent1"/>
                </a:solidFill>
                <a:latin typeface="Times New Roman" pitchFamily="18" charset="0"/>
                <a:cs typeface="Times New Roman" pitchFamily="18" charset="0"/>
              </a:rPr>
              <a:t>Карандаш вернулся в точку, откуда началось рисование!</a:t>
            </a:r>
          </a:p>
          <a:p>
            <a:pPr algn="ctr" eaLnBrk="1" hangingPunct="1"/>
            <a:endParaRPr lang="ru-RU" sz="2400" smtClean="0">
              <a:solidFill>
                <a:schemeClr val="accent1"/>
              </a:solidFill>
              <a:latin typeface="Times New Roman" pitchFamily="18" charset="0"/>
              <a:cs typeface="Times New Roman" pitchFamily="18" charset="0"/>
            </a:endParaRPr>
          </a:p>
          <a:p>
            <a:pPr algn="ctr" eaLnBrk="1" hangingPunct="1"/>
            <a:r>
              <a:rPr lang="ru-RU" sz="2400" smtClean="0">
                <a:solidFill>
                  <a:schemeClr val="accent1"/>
                </a:solidFill>
                <a:latin typeface="Times New Roman" pitchFamily="18" charset="0"/>
                <a:cs typeface="Times New Roman" pitchFamily="18" charset="0"/>
              </a:rPr>
              <a:t> </a:t>
            </a:r>
            <a:r>
              <a:rPr lang="ru-RU" sz="2400" b="1" smtClean="0">
                <a:solidFill>
                  <a:schemeClr val="accent1"/>
                </a:solidFill>
                <a:latin typeface="Times New Roman" pitchFamily="18" charset="0"/>
                <a:cs typeface="Times New Roman" pitchFamily="18" charset="0"/>
              </a:rPr>
              <a:t>Вывод</a:t>
            </a:r>
            <a:r>
              <a:rPr lang="ru-RU" sz="2400" smtClean="0">
                <a:solidFill>
                  <a:schemeClr val="accent1"/>
                </a:solidFill>
                <a:latin typeface="Times New Roman" pitchFamily="18" charset="0"/>
                <a:cs typeface="Times New Roman" pitchFamily="18" charset="0"/>
              </a:rPr>
              <a:t>: </a:t>
            </a:r>
            <a:r>
              <a:rPr lang="ru-RU" sz="2400" b="1" smtClean="0">
                <a:solidFill>
                  <a:schemeClr val="accent1"/>
                </a:solidFill>
                <a:latin typeface="Times New Roman" pitchFamily="18" charset="0"/>
                <a:cs typeface="Times New Roman" pitchFamily="18" charset="0"/>
              </a:rPr>
              <a:t>Лента Мебиуса – односторонняя поверхность.</a:t>
            </a:r>
            <a:r>
              <a:rPr lang="ru-RU" sz="2400" smtClean="0">
                <a:solidFill>
                  <a:schemeClr val="accent1"/>
                </a:solidFill>
                <a:latin typeface="Times New Roman" pitchFamily="18" charset="0"/>
                <a:cs typeface="Times New Roman" pitchFamily="18" charset="0"/>
              </a:rPr>
              <a:t> </a:t>
            </a:r>
          </a:p>
          <a:p>
            <a:pPr algn="ctr" eaLnBrk="1" hangingPunct="1"/>
            <a:endParaRPr lang="ru-RU" sz="2400" smtClean="0">
              <a:solidFill>
                <a:schemeClr val="accent1"/>
              </a:solidFill>
              <a:latin typeface="Times New Roman" pitchFamily="18" charset="0"/>
              <a:cs typeface="Times New Roman" pitchFamily="18" charset="0"/>
            </a:endParaRPr>
          </a:p>
          <a:p>
            <a:pPr eaLnBrk="1" hangingPunct="1"/>
            <a:endParaRPr lang="ru-RU" smtClean="0"/>
          </a:p>
        </p:txBody>
      </p:sp>
      <p:grpSp>
        <p:nvGrpSpPr>
          <p:cNvPr id="7" name="Группа 6"/>
          <p:cNvGrpSpPr>
            <a:grpSpLocks/>
          </p:cNvGrpSpPr>
          <p:nvPr/>
        </p:nvGrpSpPr>
        <p:grpSpPr bwMode="auto">
          <a:xfrm>
            <a:off x="4787900" y="-242888"/>
            <a:ext cx="431800" cy="3160713"/>
            <a:chOff x="899592" y="2492896"/>
            <a:chExt cx="432048" cy="3160700"/>
          </a:xfrm>
        </p:grpSpPr>
        <p:grpSp>
          <p:nvGrpSpPr>
            <p:cNvPr id="30727" name="Группа 14"/>
            <p:cNvGrpSpPr>
              <a:grpSpLocks/>
            </p:cNvGrpSpPr>
            <p:nvPr/>
          </p:nvGrpSpPr>
          <p:grpSpPr bwMode="auto">
            <a:xfrm>
              <a:off x="899592" y="2492896"/>
              <a:ext cx="432048" cy="3160700"/>
              <a:chOff x="899592" y="2492896"/>
              <a:chExt cx="432048" cy="3160700"/>
            </a:xfrm>
          </p:grpSpPr>
          <p:sp>
            <p:nvSpPr>
              <p:cNvPr id="10" name="Прямоугольник 9"/>
              <p:cNvSpPr/>
              <p:nvPr/>
            </p:nvSpPr>
            <p:spPr>
              <a:xfrm>
                <a:off x="899592" y="2492896"/>
                <a:ext cx="432048" cy="2232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Равнобедренный треугольник 10"/>
              <p:cNvSpPr/>
              <p:nvPr/>
            </p:nvSpPr>
            <p:spPr>
              <a:xfrm rot="10800000">
                <a:off x="899592" y="4739200"/>
                <a:ext cx="432048" cy="914396"/>
              </a:xfrm>
              <a:prstGeom prst="triangle">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2" name="Равнобедренный треугольник 11"/>
              <p:cNvSpPr/>
              <p:nvPr/>
            </p:nvSpPr>
            <p:spPr>
              <a:xfrm rot="10617155">
                <a:off x="1034608" y="5232911"/>
                <a:ext cx="154075" cy="3524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grpSp>
        <p:cxnSp>
          <p:nvCxnSpPr>
            <p:cNvPr id="9" name="Прямая соединительная линия 8"/>
            <p:cNvCxnSpPr>
              <a:stCxn id="11" idx="3"/>
              <a:endCxn id="10" idx="0"/>
            </p:cNvCxnSpPr>
            <p:nvPr/>
          </p:nvCxnSpPr>
          <p:spPr>
            <a:xfrm flipV="1">
              <a:off x="1115616" y="2492896"/>
              <a:ext cx="0" cy="2246304"/>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16" name="Полилиния 15"/>
          <p:cNvSpPr/>
          <p:nvPr/>
        </p:nvSpPr>
        <p:spPr>
          <a:xfrm>
            <a:off x="4841875" y="2884488"/>
            <a:ext cx="209550" cy="244475"/>
          </a:xfrm>
          <a:custGeom>
            <a:avLst/>
            <a:gdLst>
              <a:gd name="connsiteX0" fmla="*/ 0 w 208208"/>
              <a:gd name="connsiteY0" fmla="*/ 244699 h 244699"/>
              <a:gd name="connsiteX1" fmla="*/ 77274 w 208208"/>
              <a:gd name="connsiteY1" fmla="*/ 38637 h 244699"/>
              <a:gd name="connsiteX2" fmla="*/ 193183 w 208208"/>
              <a:gd name="connsiteY2" fmla="*/ 12879 h 244699"/>
              <a:gd name="connsiteX3" fmla="*/ 167426 w 208208"/>
              <a:gd name="connsiteY3" fmla="*/ 1 h 244699"/>
            </a:gdLst>
            <a:ahLst/>
            <a:cxnLst>
              <a:cxn ang="0">
                <a:pos x="connsiteX0" y="connsiteY0"/>
              </a:cxn>
              <a:cxn ang="0">
                <a:pos x="connsiteX1" y="connsiteY1"/>
              </a:cxn>
              <a:cxn ang="0">
                <a:pos x="connsiteX2" y="connsiteY2"/>
              </a:cxn>
              <a:cxn ang="0">
                <a:pos x="connsiteX3" y="connsiteY3"/>
              </a:cxn>
            </a:cxnLst>
            <a:rect l="l" t="t" r="r" b="b"/>
            <a:pathLst>
              <a:path w="208208" h="244699">
                <a:moveTo>
                  <a:pt x="0" y="244699"/>
                </a:moveTo>
                <a:cubicBezTo>
                  <a:pt x="22538" y="160986"/>
                  <a:pt x="45077" y="77274"/>
                  <a:pt x="77274" y="38637"/>
                </a:cubicBezTo>
                <a:cubicBezTo>
                  <a:pt x="109471" y="0"/>
                  <a:pt x="178158" y="19318"/>
                  <a:pt x="193183" y="12879"/>
                </a:cubicBezTo>
                <a:cubicBezTo>
                  <a:pt x="208208" y="6440"/>
                  <a:pt x="187817" y="3220"/>
                  <a:pt x="167426" y="1"/>
                </a:cubicBez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17" name="Полилиния 16"/>
          <p:cNvSpPr/>
          <p:nvPr/>
        </p:nvSpPr>
        <p:spPr>
          <a:xfrm>
            <a:off x="5022850" y="2498725"/>
            <a:ext cx="2768600" cy="669925"/>
          </a:xfrm>
          <a:custGeom>
            <a:avLst/>
            <a:gdLst>
              <a:gd name="connsiteX0" fmla="*/ 0 w 2768957"/>
              <a:gd name="connsiteY0" fmla="*/ 386367 h 669702"/>
              <a:gd name="connsiteX1" fmla="*/ 412124 w 2768957"/>
              <a:gd name="connsiteY1" fmla="*/ 167426 h 669702"/>
              <a:gd name="connsiteX2" fmla="*/ 850005 w 2768957"/>
              <a:gd name="connsiteY2" fmla="*/ 25758 h 669702"/>
              <a:gd name="connsiteX3" fmla="*/ 1326524 w 2768957"/>
              <a:gd name="connsiteY3" fmla="*/ 12879 h 669702"/>
              <a:gd name="connsiteX4" fmla="*/ 1931831 w 2768957"/>
              <a:gd name="connsiteY4" fmla="*/ 64395 h 669702"/>
              <a:gd name="connsiteX5" fmla="*/ 2511380 w 2768957"/>
              <a:gd name="connsiteY5" fmla="*/ 321972 h 669702"/>
              <a:gd name="connsiteX6" fmla="*/ 2768957 w 2768957"/>
              <a:gd name="connsiteY6" fmla="*/ 669702 h 66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8957" h="669702">
                <a:moveTo>
                  <a:pt x="0" y="386367"/>
                </a:moveTo>
                <a:cubicBezTo>
                  <a:pt x="135228" y="306947"/>
                  <a:pt x="270457" y="227527"/>
                  <a:pt x="412124" y="167426"/>
                </a:cubicBezTo>
                <a:cubicBezTo>
                  <a:pt x="553791" y="107325"/>
                  <a:pt x="697605" y="51516"/>
                  <a:pt x="850005" y="25758"/>
                </a:cubicBezTo>
                <a:cubicBezTo>
                  <a:pt x="1002405" y="0"/>
                  <a:pt x="1146220" y="6440"/>
                  <a:pt x="1326524" y="12879"/>
                </a:cubicBezTo>
                <a:cubicBezTo>
                  <a:pt x="1506828" y="19318"/>
                  <a:pt x="1734355" y="12879"/>
                  <a:pt x="1931831" y="64395"/>
                </a:cubicBezTo>
                <a:cubicBezTo>
                  <a:pt x="2129307" y="115911"/>
                  <a:pt x="2371859" y="221088"/>
                  <a:pt x="2511380" y="321972"/>
                </a:cubicBezTo>
                <a:cubicBezTo>
                  <a:pt x="2650901" y="422856"/>
                  <a:pt x="2709929" y="546279"/>
                  <a:pt x="2768957" y="669702"/>
                </a:cubicBez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18" name="Полилиния 17"/>
          <p:cNvSpPr/>
          <p:nvPr/>
        </p:nvSpPr>
        <p:spPr>
          <a:xfrm>
            <a:off x="4705350" y="3168650"/>
            <a:ext cx="3135313" cy="1149350"/>
          </a:xfrm>
          <a:custGeom>
            <a:avLst/>
            <a:gdLst>
              <a:gd name="connsiteX0" fmla="*/ 3086637 w 3136006"/>
              <a:gd name="connsiteY0" fmla="*/ 0 h 1150513"/>
              <a:gd name="connsiteX1" fmla="*/ 3099516 w 3136006"/>
              <a:gd name="connsiteY1" fmla="*/ 296214 h 1150513"/>
              <a:gd name="connsiteX2" fmla="*/ 2867696 w 3136006"/>
              <a:gd name="connsiteY2" fmla="*/ 708338 h 1150513"/>
              <a:gd name="connsiteX3" fmla="*/ 2442694 w 3136006"/>
              <a:gd name="connsiteY3" fmla="*/ 940158 h 1150513"/>
              <a:gd name="connsiteX4" fmla="*/ 1863144 w 3136006"/>
              <a:gd name="connsiteY4" fmla="*/ 1120462 h 1150513"/>
              <a:gd name="connsiteX5" fmla="*/ 1425263 w 3136006"/>
              <a:gd name="connsiteY5" fmla="*/ 1120462 h 1150513"/>
              <a:gd name="connsiteX6" fmla="*/ 704046 w 3136006"/>
              <a:gd name="connsiteY6" fmla="*/ 1004552 h 1150513"/>
              <a:gd name="connsiteX7" fmla="*/ 420711 w 3136006"/>
              <a:gd name="connsiteY7" fmla="*/ 837127 h 1150513"/>
              <a:gd name="connsiteX8" fmla="*/ 150254 w 3136006"/>
              <a:gd name="connsiteY8" fmla="*/ 566670 h 1150513"/>
              <a:gd name="connsiteX9" fmla="*/ 21465 w 3136006"/>
              <a:gd name="connsiteY9" fmla="*/ 334851 h 1150513"/>
              <a:gd name="connsiteX10" fmla="*/ 21465 w 3136006"/>
              <a:gd name="connsiteY10" fmla="*/ 309093 h 115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6006" h="1150513">
                <a:moveTo>
                  <a:pt x="3086637" y="0"/>
                </a:moveTo>
                <a:cubicBezTo>
                  <a:pt x="3111321" y="89079"/>
                  <a:pt x="3136006" y="178158"/>
                  <a:pt x="3099516" y="296214"/>
                </a:cubicBezTo>
                <a:cubicBezTo>
                  <a:pt x="3063026" y="414270"/>
                  <a:pt x="2977166" y="601014"/>
                  <a:pt x="2867696" y="708338"/>
                </a:cubicBezTo>
                <a:cubicBezTo>
                  <a:pt x="2758226" y="815662"/>
                  <a:pt x="2610119" y="871471"/>
                  <a:pt x="2442694" y="940158"/>
                </a:cubicBezTo>
                <a:cubicBezTo>
                  <a:pt x="2275269" y="1008845"/>
                  <a:pt x="2032716" y="1090411"/>
                  <a:pt x="1863144" y="1120462"/>
                </a:cubicBezTo>
                <a:cubicBezTo>
                  <a:pt x="1693572" y="1150513"/>
                  <a:pt x="1618446" y="1139780"/>
                  <a:pt x="1425263" y="1120462"/>
                </a:cubicBezTo>
                <a:cubicBezTo>
                  <a:pt x="1232080" y="1101144"/>
                  <a:pt x="871471" y="1051775"/>
                  <a:pt x="704046" y="1004552"/>
                </a:cubicBezTo>
                <a:cubicBezTo>
                  <a:pt x="536621" y="957330"/>
                  <a:pt x="513010" y="910107"/>
                  <a:pt x="420711" y="837127"/>
                </a:cubicBezTo>
                <a:cubicBezTo>
                  <a:pt x="328412" y="764147"/>
                  <a:pt x="216795" y="650383"/>
                  <a:pt x="150254" y="566670"/>
                </a:cubicBezTo>
                <a:cubicBezTo>
                  <a:pt x="83713" y="482957"/>
                  <a:pt x="42930" y="377781"/>
                  <a:pt x="21465" y="334851"/>
                </a:cubicBezTo>
                <a:cubicBezTo>
                  <a:pt x="0" y="291922"/>
                  <a:pt x="10732" y="300507"/>
                  <a:pt x="21465" y="309093"/>
                </a:cubicBez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2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par>
                                <p:cTn id="16" presetID="0" presetClass="path" presetSubtype="0" accel="50000" decel="50000" fill="hold" nodeType="withEffect">
                                  <p:stCondLst>
                                    <p:cond delay="0"/>
                                  </p:stCondLst>
                                  <p:childTnLst>
                                    <p:animMotion origin="layout" path="M 5.83333E-6 -5.12488E-6 C 0.00313 -0.01157 0.00469 -0.02128 0.01285 -0.02822 C 0.0165 -0.04302 0.02275 -0.05343 0.03247 -0.06199 C 0.04046 -0.07794 0.0599 -0.08072 0.07327 -0.08257 C 0.07466 -0.08326 0.07605 -0.08396 0.07761 -0.08442 C 0.08039 -0.08511 0.08317 -0.08535 0.08594 -0.08627 C 0.09462 -0.08928 0.10244 -0.09344 0.11129 -0.09575 C 0.14376 -0.09506 0.17605 -0.09506 0.20851 -0.0939 C 0.2198 -0.09344 0.24237 -0.08835 0.24237 -0.08835 C 0.24949 -0.08581 0.25608 -0.08303 0.26199 -0.07702 C 0.26928 -0.06939 0.27553 -0.06037 0.28456 -0.05644 C 0.28785 -0.05158 0.29167 -0.05066 0.29584 -0.04696 C 0.29896 -0.034 0.29636 -0.0384 0.30157 -0.03192 C 0.30435 -0.02059 0.30643 -0.00972 0.30851 0.00184 C 0.30799 0.01942 0.30834 0.037 0.30712 0.05434 C 0.30591 0.07169 0.29584 0.08232 0.28733 0.09366 C 0.2823 0.10036 0.2816 0.10753 0.27466 0.11054 C 0.26876 0.11886 0.27535 0.11077 0.26771 0.11632 C 0.25313 0.12696 0.26442 0.12141 0.25504 0.12557 C 0.24254 0.14315 0.21164 0.13968 0.19862 0.1406 C 0.17987 0.14199 0.16112 0.14477 0.14237 0.14638 C 0.08438 0.14453 0.08282 0.14708 0.04098 0.1332 C 0.03386 0.12742 0.02657 0.1228 0.01841 0.12002 C 0.0106 0.10961 0.00747 0.10892 -0.00138 0.10129 C -0.00503 0.09412 -0.00937 0.08834 -0.01406 0.08255 C -0.01874 0.07631 -0.01909 0.06637 -0.02378 0.05989 C -0.02326 0.05457 -0.02326 0.04971 -0.02239 0.04486 C -0.02169 0.04116 -0.01961 0.03376 -0.01961 0.03376 C -0.01892 0.02774 -0.01597 0.00601 -0.01406 -5.12488E-6 C -0.01024 -0.01203 -0.00468 -0.0162 0.00157 -0.02452 C 0.00435 -0.03585 0.00417 -0.03701 0.01129 -0.04325 C 0.01528 -0.05089 0.01962 -0.0569 0.02553 -0.06199 C 0.02952 -0.06985 0.03456 -0.07031 0.04098 -0.07332 C 0.04601 -0.07586 0.0448 -0.07864 0.04931 -0.08257 C 0.05035 -0.0835 0.05851 -0.08604 0.05921 -0.08627 C 0.06962 -0.10084 0.0948 -0.09344 0.10435 -0.0939 C 0.13855 -0.09321 0.17292 -0.09321 0.20712 -0.09205 C 0.21806 -0.09159 0.23959 -0.08627 0.23959 -0.08627 C 0.2441 -0.08419 0.24758 -0.08095 0.25226 -0.07887 C 0.2566 -0.07517 0.25869 -0.07147 0.26355 -0.06939 C 0.27466 -0.05944 0.26129 -0.07239 0.27049 -0.06014 C 0.27344 -0.05621 0.27831 -0.05204 0.28178 -0.04881 C 0.28334 -0.04279 0.2889 -0.03192 0.2889 -0.03192 C 0.2915 -0.02128 0.29515 -0.01573 0.30157 -0.00949 C 0.30244 -0.00579 0.30348 -0.00186 0.30435 0.00184 C 0.30487 0.00369 0.30574 0.00739 0.30574 0.00739 C 0.30435 0.0481 0.30626 0.05665 0.29167 0.08625 C 0.28837 0.09296 0.28959 0.09481 0.28317 0.09759 C 0.28004 0.10614 0.27501 0.111 0.2691 0.11632 C 0.26685 0.12095 0.26285 0.12696 0.25921 0.1295 C 0.25435 0.13274 0.24758 0.13459 0.24237 0.1369 C 0.24081 0.1376 0.23976 0.13968 0.2382 0.1406 C 0.23508 0.14245 0.2316 0.14292 0.22831 0.1443 C 0.17813 0.14222 0.13646 0.13806 0.08456 0.1369 C 0.06528 0.13505 0.06997 0.13968 0.0606 0.13135 C 0.05678 0.12788 0.04792 0.12372 0.04792 0.12372 C 0.04098 0.11748 0.03508 0.1147 0.02692 0.11262 C 0.02171 0.10244 0.01511 0.0962 0.00712 0.08996 C 0.00417 0.08764 0.0014 0.0851 -0.00138 0.08255 C -0.00277 0.0814 -0.00555 0.07885 -0.00555 0.07885 C -0.00729 0.07169 -0.01076 0.06798 -0.01406 0.06197 C -0.0177 0.04671 -0.0177 0.03653 -0.01544 0.01872 C -0.01475 0.01341 -0.00867 0.00855 -0.00694 0.00369 C -0.00312 -0.00625 -0.00833 0.00207 -0.00277 -0.00579 C -0.00121 -0.01226 -0.00242 -0.00995 5.83333E-6 -0.01319 " pathEditMode="relative" ptsTypes="ffffffffffffffffffffffffffffffffffffffffffffffffffffffffffffffffA">
                                      <p:cBhvr>
                                        <p:cTn id="17" dur="2000" fill="hold"/>
                                        <p:tgtEl>
                                          <p:spTgt spid="7"/>
                                        </p:tgtEl>
                                        <p:attrNameLst>
                                          <p:attrName>ppt_x</p:attrName>
                                          <p:attrName>ppt_y</p:attrName>
                                        </p:attrNameLst>
                                      </p:cBhvr>
                                    </p:animMotion>
                                  </p:childTnLst>
                                </p:cTn>
                              </p:par>
                            </p:childTnLst>
                          </p:cTn>
                        </p:par>
                        <p:par>
                          <p:cTn id="18" fill="hold">
                            <p:stCondLst>
                              <p:cond delay="4500"/>
                            </p:stCondLst>
                            <p:childTnLst>
                              <p:par>
                                <p:cTn id="19" presetID="22" presetClass="entr" presetSubtype="4"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Текст 3"/>
          <p:cNvSpPr>
            <a:spLocks noGrp="1"/>
          </p:cNvSpPr>
          <p:nvPr>
            <p:ph type="body" sz="half" idx="2"/>
          </p:nvPr>
        </p:nvSpPr>
        <p:spPr>
          <a:xfrm>
            <a:off x="179388" y="1435100"/>
            <a:ext cx="4464050" cy="4691063"/>
          </a:xfrm>
        </p:spPr>
        <p:txBody>
          <a:bodyPr/>
          <a:lstStyle/>
          <a:p>
            <a:pPr algn="ctr" eaLnBrk="1" hangingPunct="1"/>
            <a:r>
              <a:rPr lang="ru-RU" sz="2400" smtClean="0">
                <a:solidFill>
                  <a:schemeClr val="accent1"/>
                </a:solidFill>
                <a:latin typeface="Times New Roman" pitchFamily="18" charset="0"/>
                <a:cs typeface="Times New Roman" pitchFamily="18" charset="0"/>
              </a:rPr>
              <a:t>Этой поразительной особенностью не исчерпываются свойства ленты Мебиуса. Попробуем закрасить узенькую полоску ее края.</a:t>
            </a:r>
            <a:endParaRPr lang="en-US" sz="2400" smtClean="0">
              <a:solidFill>
                <a:schemeClr val="accent1"/>
              </a:solidFill>
              <a:latin typeface="Times New Roman" pitchFamily="18" charset="0"/>
              <a:cs typeface="Times New Roman" pitchFamily="18" charset="0"/>
            </a:endParaRPr>
          </a:p>
          <a:p>
            <a:pPr algn="ctr" eaLnBrk="1" hangingPunct="1"/>
            <a:r>
              <a:rPr lang="ru-RU" sz="2400" smtClean="0">
                <a:solidFill>
                  <a:schemeClr val="accent1"/>
                </a:solidFill>
                <a:latin typeface="Times New Roman" pitchFamily="18" charset="0"/>
                <a:cs typeface="Times New Roman" pitchFamily="18" charset="0"/>
              </a:rPr>
              <a:t> </a:t>
            </a:r>
            <a:r>
              <a:rPr lang="ru-RU" sz="2400" b="1" smtClean="0">
                <a:solidFill>
                  <a:schemeClr val="accent1"/>
                </a:solidFill>
                <a:latin typeface="Times New Roman" pitchFamily="18" charset="0"/>
                <a:cs typeface="Times New Roman" pitchFamily="18" charset="0"/>
              </a:rPr>
              <a:t>Вывод:</a:t>
            </a:r>
            <a:r>
              <a:rPr lang="ru-RU" sz="2400" smtClean="0">
                <a:solidFill>
                  <a:schemeClr val="accent1"/>
                </a:solidFill>
                <a:latin typeface="Times New Roman" pitchFamily="18" charset="0"/>
                <a:cs typeface="Times New Roman" pitchFamily="18" charset="0"/>
              </a:rPr>
              <a:t> у ленты Мебиуса не только одна сторона, но и только один край! </a:t>
            </a:r>
          </a:p>
        </p:txBody>
      </p:sp>
      <p:sp>
        <p:nvSpPr>
          <p:cNvPr id="31746" name="Заголовок 1"/>
          <p:cNvSpPr>
            <a:spLocks noGrp="1"/>
          </p:cNvSpPr>
          <p:nvPr>
            <p:ph type="title"/>
          </p:nvPr>
        </p:nvSpPr>
        <p:spPr>
          <a:xfrm>
            <a:off x="457200" y="273050"/>
            <a:ext cx="3008313" cy="708025"/>
          </a:xfrm>
        </p:spPr>
        <p:txBody>
          <a:bodyPr/>
          <a:lstStyle/>
          <a:p>
            <a:pPr algn="ctr" eaLnBrk="1" hangingPunct="1"/>
            <a:r>
              <a:rPr lang="ru-RU" sz="2800" smtClean="0">
                <a:solidFill>
                  <a:srgbClr val="FF6600"/>
                </a:solidFill>
                <a:latin typeface="Times New Roman" pitchFamily="18" charset="0"/>
                <a:cs typeface="Times New Roman" pitchFamily="18" charset="0"/>
              </a:rPr>
              <a:t>Опыт №</a:t>
            </a:r>
            <a:r>
              <a:rPr lang="en-US" sz="2800" smtClean="0">
                <a:solidFill>
                  <a:srgbClr val="FF6600"/>
                </a:solidFill>
                <a:latin typeface="Times New Roman" pitchFamily="18" charset="0"/>
                <a:cs typeface="Times New Roman" pitchFamily="18" charset="0"/>
              </a:rPr>
              <a:t>3</a:t>
            </a:r>
            <a:r>
              <a:rPr lang="ru-RU" sz="2800" smtClean="0">
                <a:solidFill>
                  <a:srgbClr val="FF6600"/>
                </a:solidFill>
                <a:latin typeface="Times New Roman" pitchFamily="18" charset="0"/>
                <a:cs typeface="Times New Roman" pitchFamily="18" charset="0"/>
              </a:rPr>
              <a:t> </a:t>
            </a:r>
            <a:endParaRPr lang="ru-RU" sz="2800" smtClean="0">
              <a:solidFill>
                <a:srgbClr val="FF6600"/>
              </a:solidFill>
            </a:endParaRPr>
          </a:p>
        </p:txBody>
      </p:sp>
      <p:pic>
        <p:nvPicPr>
          <p:cNvPr id="31747" name="Picture 3"/>
          <p:cNvPicPr>
            <a:picLocks noChangeAspect="1" noChangeArrowheads="1"/>
          </p:cNvPicPr>
          <p:nvPr/>
        </p:nvPicPr>
        <p:blipFill>
          <a:blip r:embed="rId2"/>
          <a:srcRect/>
          <a:stretch>
            <a:fillRect/>
          </a:stretch>
        </p:blipFill>
        <p:spPr bwMode="auto">
          <a:xfrm>
            <a:off x="5435600" y="1052513"/>
            <a:ext cx="2598738" cy="1871662"/>
          </a:xfrm>
          <a:prstGeom prst="rect">
            <a:avLst/>
          </a:prstGeom>
          <a:noFill/>
          <a:ln w="9525">
            <a:noFill/>
            <a:miter lim="800000"/>
            <a:headEnd/>
            <a:tailEnd/>
          </a:ln>
        </p:spPr>
      </p:pic>
      <p:pic>
        <p:nvPicPr>
          <p:cNvPr id="31748" name="Picture 2"/>
          <p:cNvPicPr>
            <a:picLocks noChangeAspect="1" noChangeArrowheads="1"/>
          </p:cNvPicPr>
          <p:nvPr/>
        </p:nvPicPr>
        <p:blipFill>
          <a:blip r:embed="rId3"/>
          <a:srcRect/>
          <a:stretch>
            <a:fillRect/>
          </a:stretch>
        </p:blipFill>
        <p:spPr bwMode="auto">
          <a:xfrm>
            <a:off x="5435600" y="4005263"/>
            <a:ext cx="2486025" cy="1828800"/>
          </a:xfrm>
          <a:prstGeom prst="rect">
            <a:avLst/>
          </a:prstGeom>
          <a:noFill/>
          <a:ln w="9525">
            <a:noFill/>
            <a:miter lim="800000"/>
            <a:headEnd/>
            <a:tailEnd/>
          </a:ln>
        </p:spPr>
      </p:pic>
      <p:sp>
        <p:nvSpPr>
          <p:cNvPr id="8" name="Овал 7"/>
          <p:cNvSpPr/>
          <p:nvPr/>
        </p:nvSpPr>
        <p:spPr>
          <a:xfrm>
            <a:off x="5651500" y="4437063"/>
            <a:ext cx="144463" cy="144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9" name="Овал 8"/>
          <p:cNvSpPr/>
          <p:nvPr/>
        </p:nvSpPr>
        <p:spPr>
          <a:xfrm>
            <a:off x="5508625" y="5157788"/>
            <a:ext cx="142875" cy="142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Овал 10"/>
          <p:cNvSpPr/>
          <p:nvPr/>
        </p:nvSpPr>
        <p:spPr>
          <a:xfrm>
            <a:off x="5651500" y="4652963"/>
            <a:ext cx="144463" cy="144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2" name="Овал 11"/>
          <p:cNvSpPr/>
          <p:nvPr/>
        </p:nvSpPr>
        <p:spPr>
          <a:xfrm>
            <a:off x="5651500" y="4437063"/>
            <a:ext cx="144463" cy="144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3" name="Заголовок 1"/>
          <p:cNvSpPr txBox="1">
            <a:spLocks/>
          </p:cNvSpPr>
          <p:nvPr/>
        </p:nvSpPr>
        <p:spPr>
          <a:xfrm>
            <a:off x="468313" y="260350"/>
            <a:ext cx="3008312" cy="708025"/>
          </a:xfrm>
          <a:prstGeom prst="rect">
            <a:avLst/>
          </a:prstGeom>
        </p:spPr>
        <p:txBody>
          <a:bodyPr anchor="b">
            <a:normAutofit/>
          </a:bodyPr>
          <a:lstStyle/>
          <a:p>
            <a:pPr algn="ctr" fontAlgn="auto">
              <a:spcAft>
                <a:spcPts val="0"/>
              </a:spcAft>
              <a:defRPr/>
            </a:pPr>
            <a:r>
              <a:rPr lang="ru-RU" sz="2800" b="1" dirty="0">
                <a:solidFill>
                  <a:srgbClr val="FF6600"/>
                </a:solidFill>
                <a:latin typeface="Times New Roman" pitchFamily="18" charset="0"/>
                <a:ea typeface="+mj-ea"/>
                <a:cs typeface="Times New Roman" pitchFamily="18" charset="0"/>
              </a:rPr>
              <a:t>Опыт №</a:t>
            </a:r>
            <a:r>
              <a:rPr lang="en-US" sz="2800" b="1" dirty="0">
                <a:solidFill>
                  <a:srgbClr val="FF6600"/>
                </a:solidFill>
                <a:latin typeface="Times New Roman" pitchFamily="18" charset="0"/>
                <a:ea typeface="+mj-ea"/>
                <a:cs typeface="Times New Roman" pitchFamily="18" charset="0"/>
              </a:rPr>
              <a:t>3</a:t>
            </a:r>
            <a:r>
              <a:rPr lang="ru-RU" sz="2800" b="1" dirty="0">
                <a:solidFill>
                  <a:srgbClr val="FF6600"/>
                </a:solidFill>
                <a:latin typeface="Times New Roman" pitchFamily="18" charset="0"/>
                <a:ea typeface="+mj-ea"/>
                <a:cs typeface="Times New Roman" pitchFamily="18" charset="0"/>
              </a:rPr>
              <a:t> </a:t>
            </a:r>
            <a:endParaRPr lang="ru-RU" sz="2800" b="1" dirty="0">
              <a:solidFill>
                <a:srgbClr val="FF6600"/>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4.72222E-6 -0.00231 C 0.00625 -0.03515 0.02361 -0.0333 0.04722 -0.03492 C 0.06128 -0.04093 0.08281 -0.04116 0.09704 -0.04163 C 0.11423 -0.04163 0.13125 -0.04163 0.14843 -0.04024 C 0.15486 -0.03954 0.16093 -0.037 0.16701 -0.03492 C 0.16979 -0.03399 0.17552 -0.03122 0.17552 -0.03099 C 0.18038 -0.02497 0.1842 -0.01781 0.18993 -0.01341 C 0.19496 -0.003 0.19149 -0.00925 0.20121 0.0037 C 0.20243 0.00486 0.20277 0.0074 0.20399 0.00902 C 0.20781 0.01411 0.21197 0.01688 0.21545 0.02313 C 0.22031 0.04718 0.21718 0.0296 0.21545 0.08164 C 0.21475 0.09945 0.21875 0.1198 0.20399 0.12558 C 0.18541 0.14177 0.1684 0.16212 0.14843 0.17507 C 0.14288 0.17854 0.13593 0.17808 0.13003 0.18108 C 0.12395 0.18016 0.07256 0.17762 0.06406 0.17715 C 0.05868 0.17646 0.04843 0.17137 0.04843 0.1716 C 0.04722 0.16998 0.046 0.16836 0.04444 0.16744 C 0.04149 0.16605 0.03576 0.16374 0.03576 0.1642 C 0.03003 0.15958 0.02361 0.15518 0.01718 0.1531 C 0.01302 0.14824 0.01006 0.14755 0.00451 0.1457 C -0.00417 0.13483 0.00781 0.14917 -0.00278 0.14061 C -0.00539 0.1383 -0.00695 0.13367 -0.00851 0.13113 C -0.01337 0.1235 -0.01667 0.12188 -0.01667 0.11101 " pathEditMode="relative" rAng="0" ptsTypes="ffffffffffffffffffffffA">
                                      <p:cBhvr>
                                        <p:cTn id="6" dur="2000" fill="hold"/>
                                        <p:tgtEl>
                                          <p:spTgt spid="12"/>
                                        </p:tgtEl>
                                        <p:attrNameLst>
                                          <p:attrName>ppt_x</p:attrName>
                                          <p:attrName>ppt_y</p:attrName>
                                        </p:attrNameLst>
                                      </p:cBhvr>
                                      <p:rCtr x="10200" y="7200"/>
                                    </p:animMotion>
                                  </p:childTnLst>
                                </p:cTn>
                              </p:par>
                              <p:par>
                                <p:cTn id="7" presetID="10" presetClass="exit" presetSubtype="0" fill="hold" grpId="0" nodeType="withEffect">
                                  <p:stCondLst>
                                    <p:cond delay="0"/>
                                  </p:stCondLst>
                                  <p:childTnLst>
                                    <p:animEffect transition="out" filter="fade">
                                      <p:cBhvr>
                                        <p:cTn id="8" dur="2000"/>
                                        <p:tgtEl>
                                          <p:spTgt spid="8"/>
                                        </p:tgtEl>
                                      </p:cBhvr>
                                    </p:animEffect>
                                    <p:set>
                                      <p:cBhvr>
                                        <p:cTn id="9" dur="1" fill="hold">
                                          <p:stCondLst>
                                            <p:cond delay="1999"/>
                                          </p:stCondLst>
                                        </p:cTn>
                                        <p:tgtEl>
                                          <p:spTgt spid="8"/>
                                        </p:tgtEl>
                                        <p:attrNameLst>
                                          <p:attrName>style.visibility</p:attrName>
                                        </p:attrNameLst>
                                      </p:cBhvr>
                                      <p:to>
                                        <p:strVal val="hidden"/>
                                      </p:to>
                                    </p:se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childTnLst>
                                </p:cTn>
                              </p:par>
                            </p:childTnLst>
                          </p:cTn>
                        </p:par>
                        <p:par>
                          <p:cTn id="14" fill="hold">
                            <p:stCondLst>
                              <p:cond delay="4000"/>
                            </p:stCondLst>
                            <p:childTnLst>
                              <p:par>
                                <p:cTn id="15" presetID="10" presetClass="exit" presetSubtype="0" fill="hold" grpId="0" nodeType="afterEffect">
                                  <p:stCondLst>
                                    <p:cond delay="0"/>
                                  </p:stCondLst>
                                  <p:childTnLst>
                                    <p:animEffect transition="out" filter="fade">
                                      <p:cBhvr>
                                        <p:cTn id="16" dur="2000"/>
                                        <p:tgtEl>
                                          <p:spTgt spid="9"/>
                                        </p:tgtEl>
                                      </p:cBhvr>
                                    </p:animEffect>
                                    <p:set>
                                      <p:cBhvr>
                                        <p:cTn id="17" dur="1" fill="hold">
                                          <p:stCondLst>
                                            <p:cond delay="1999"/>
                                          </p:stCondLst>
                                        </p:cTn>
                                        <p:tgtEl>
                                          <p:spTgt spid="9"/>
                                        </p:tgtEl>
                                        <p:attrNameLst>
                                          <p:attrName>style.visibility</p:attrName>
                                        </p:attrNameLst>
                                      </p:cBhvr>
                                      <p:to>
                                        <p:strVal val="hidden"/>
                                      </p:to>
                                    </p:set>
                                  </p:childTnLst>
                                </p:cTn>
                              </p:par>
                            </p:childTnLst>
                          </p:cTn>
                        </p:par>
                        <p:par>
                          <p:cTn id="18" fill="hold">
                            <p:stCondLst>
                              <p:cond delay="6000"/>
                            </p:stCondLst>
                            <p:childTnLst>
                              <p:par>
                                <p:cTn id="19" presetID="0" presetClass="path" presetSubtype="0" accel="50000" decel="50000" fill="hold" grpId="1" nodeType="afterEffect">
                                  <p:stCondLst>
                                    <p:cond delay="0"/>
                                  </p:stCondLst>
                                  <p:childTnLst>
                                    <p:animMotion origin="layout" path="M 0 0 C 0 -0.01133 0 -0.02243 0 -0.03376 " pathEditMode="relative" ptsTypes="fA">
                                      <p:cBhvr>
                                        <p:cTn id="20" dur="2000" fill="hold"/>
                                        <p:tgtEl>
                                          <p:spTgt spid="11"/>
                                        </p:tgtEl>
                                        <p:attrNameLst>
                                          <p:attrName>ppt_x</p:attrName>
                                          <p:attrName>ppt_y</p:attrName>
                                        </p:attrNameLst>
                                      </p:cBhvr>
                                    </p:animMotion>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2000"/>
                                        <p:tgtEl>
                                          <p:spTgt spid="9"/>
                                        </p:tgtEl>
                                      </p:cBhvr>
                                    </p:animEffect>
                                    <p:set>
                                      <p:cBhvr>
                                        <p:cTn id="25"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P spid="11" grpId="0" animBg="1"/>
      <p:bldP spid="11" grpId="1"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Прямоугольник 1"/>
          <p:cNvSpPr>
            <a:spLocks noChangeArrowheads="1"/>
          </p:cNvSpPr>
          <p:nvPr/>
        </p:nvSpPr>
        <p:spPr bwMode="auto">
          <a:xfrm>
            <a:off x="250825" y="1844675"/>
            <a:ext cx="4572000" cy="1939925"/>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Разделим ленту пополам, разрезая её посередине по линии, параллельной краю. Вместо двух лент получится одна длинная лента с двумя полуоборотами.</a:t>
            </a:r>
          </a:p>
        </p:txBody>
      </p:sp>
      <p:sp>
        <p:nvSpPr>
          <p:cNvPr id="32770" name="Прямоугольник 3"/>
          <p:cNvSpPr>
            <a:spLocks noChangeArrowheads="1"/>
          </p:cNvSpPr>
          <p:nvPr/>
        </p:nvSpPr>
        <p:spPr bwMode="auto">
          <a:xfrm>
            <a:off x="835025" y="765175"/>
            <a:ext cx="1814513" cy="522288"/>
          </a:xfrm>
          <a:prstGeom prst="rect">
            <a:avLst/>
          </a:prstGeom>
          <a:noFill/>
          <a:ln w="9525">
            <a:noFill/>
            <a:miter lim="800000"/>
            <a:headEnd/>
            <a:tailEnd/>
          </a:ln>
        </p:spPr>
        <p:txBody>
          <a:bodyPr wrap="none">
            <a:spAutoFit/>
          </a:bodyPr>
          <a:lstStyle/>
          <a:p>
            <a:pPr algn="ctr"/>
            <a:r>
              <a:rPr lang="ru-RU" sz="2800" b="1">
                <a:solidFill>
                  <a:srgbClr val="FF6600"/>
                </a:solidFill>
                <a:latin typeface="Times New Roman" pitchFamily="18" charset="0"/>
                <a:cs typeface="Times New Roman" pitchFamily="18" charset="0"/>
              </a:rPr>
              <a:t>Опыт №</a:t>
            </a:r>
            <a:r>
              <a:rPr lang="en-US" sz="2800" b="1">
                <a:solidFill>
                  <a:srgbClr val="FF6600"/>
                </a:solidFill>
                <a:latin typeface="Times New Roman" pitchFamily="18" charset="0"/>
                <a:cs typeface="Times New Roman" pitchFamily="18" charset="0"/>
              </a:rPr>
              <a:t>4</a:t>
            </a:r>
            <a:r>
              <a:rPr lang="ru-RU" b="1">
                <a:solidFill>
                  <a:srgbClr val="FF6600"/>
                </a:solidFill>
                <a:latin typeface="Times New Roman" pitchFamily="18" charset="0"/>
                <a:cs typeface="Times New Roman" pitchFamily="18" charset="0"/>
              </a:rPr>
              <a:t> </a:t>
            </a:r>
            <a:endParaRPr lang="ru-RU" b="1">
              <a:solidFill>
                <a:srgbClr val="FF6600"/>
              </a:solidFill>
              <a:latin typeface="Calibri" pitchFamily="34" charset="0"/>
            </a:endParaRPr>
          </a:p>
        </p:txBody>
      </p:sp>
      <p:pic>
        <p:nvPicPr>
          <p:cNvPr id="32771" name="Picture 2"/>
          <p:cNvPicPr>
            <a:picLocks noChangeAspect="1" noChangeArrowheads="1"/>
          </p:cNvPicPr>
          <p:nvPr/>
        </p:nvPicPr>
        <p:blipFill>
          <a:blip r:embed="rId2"/>
          <a:srcRect/>
          <a:stretch>
            <a:fillRect/>
          </a:stretch>
        </p:blipFill>
        <p:spPr bwMode="auto">
          <a:xfrm>
            <a:off x="4932363" y="981075"/>
            <a:ext cx="3802062" cy="1871663"/>
          </a:xfrm>
          <a:prstGeom prst="rect">
            <a:avLst/>
          </a:prstGeom>
          <a:noFill/>
          <a:ln w="9525">
            <a:noFill/>
            <a:miter lim="800000"/>
            <a:headEnd/>
            <a:tailEnd/>
          </a:ln>
        </p:spPr>
      </p:pic>
      <p:pic>
        <p:nvPicPr>
          <p:cNvPr id="2051" name="Picture 3"/>
          <p:cNvPicPr>
            <a:picLocks noChangeAspect="1" noChangeArrowheads="1"/>
          </p:cNvPicPr>
          <p:nvPr/>
        </p:nvPicPr>
        <p:blipFill>
          <a:blip r:embed="rId3"/>
          <a:srcRect/>
          <a:stretch>
            <a:fillRect/>
          </a:stretch>
        </p:blipFill>
        <p:spPr bwMode="auto">
          <a:xfrm>
            <a:off x="5435600" y="3644900"/>
            <a:ext cx="2789238" cy="24241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0" descr="http://go3.imgsmail.ru/imgpreview?key=http%3A//luts.ucoz.ru/_ld/9/63690818.jpg&amp;mb=imgdb_preview_307"/>
          <p:cNvPicPr>
            <a:picLocks noChangeAspect="1" noChangeArrowheads="1"/>
          </p:cNvPicPr>
          <p:nvPr/>
        </p:nvPicPr>
        <p:blipFill>
          <a:blip r:embed="rId2"/>
          <a:srcRect/>
          <a:stretch>
            <a:fillRect/>
          </a:stretch>
        </p:blipFill>
        <p:spPr bwMode="auto">
          <a:xfrm>
            <a:off x="7324725" y="0"/>
            <a:ext cx="1819275" cy="1990725"/>
          </a:xfrm>
          <a:prstGeom prst="rect">
            <a:avLst/>
          </a:prstGeom>
          <a:noFill/>
          <a:ln w="9525">
            <a:noFill/>
            <a:miter lim="800000"/>
            <a:headEnd/>
            <a:tailEnd/>
          </a:ln>
        </p:spPr>
      </p:pic>
      <p:pic>
        <p:nvPicPr>
          <p:cNvPr id="15362" name="Picture 10" descr="https://im-tub-ap-ru.yandex.net/pic/56cf21374313a87413dcb117eb5d41b3/sp-group.nethouse.ru/static/img/0000/0003/9484/39484183.mii574f2zb.W665.jpeg"/>
          <p:cNvPicPr>
            <a:picLocks noChangeAspect="1" noChangeArrowheads="1"/>
          </p:cNvPicPr>
          <p:nvPr/>
        </p:nvPicPr>
        <p:blipFill>
          <a:blip r:embed="rId3"/>
          <a:srcRect l="10001"/>
          <a:stretch>
            <a:fillRect/>
          </a:stretch>
        </p:blipFill>
        <p:spPr bwMode="auto">
          <a:xfrm>
            <a:off x="684213" y="1484313"/>
            <a:ext cx="2881312" cy="4175125"/>
          </a:xfrm>
          <a:prstGeom prst="rect">
            <a:avLst/>
          </a:prstGeom>
          <a:noFill/>
          <a:ln w="9525">
            <a:noFill/>
            <a:miter lim="800000"/>
            <a:headEnd/>
            <a:tailEnd/>
          </a:ln>
        </p:spPr>
      </p:pic>
      <p:sp>
        <p:nvSpPr>
          <p:cNvPr id="15363" name="TextBox 3"/>
          <p:cNvSpPr txBox="1">
            <a:spLocks noChangeArrowheads="1"/>
          </p:cNvSpPr>
          <p:nvPr/>
        </p:nvSpPr>
        <p:spPr bwMode="auto">
          <a:xfrm>
            <a:off x="827088" y="333375"/>
            <a:ext cx="6121400" cy="768350"/>
          </a:xfrm>
          <a:prstGeom prst="rect">
            <a:avLst/>
          </a:prstGeom>
          <a:noFill/>
          <a:ln w="9525">
            <a:noFill/>
            <a:miter lim="800000"/>
            <a:headEnd/>
            <a:tailEnd/>
          </a:ln>
        </p:spPr>
        <p:txBody>
          <a:bodyPr>
            <a:spAutoFit/>
          </a:bodyPr>
          <a:lstStyle/>
          <a:p>
            <a:r>
              <a:rPr lang="ru-RU" sz="4400" b="1">
                <a:solidFill>
                  <a:srgbClr val="FF6600"/>
                </a:solidFill>
                <a:latin typeface="Times New Roman" pitchFamily="18" charset="0"/>
                <a:cs typeface="Times New Roman" pitchFamily="18" charset="0"/>
              </a:rPr>
              <a:t>Актуальность проекта</a:t>
            </a:r>
          </a:p>
        </p:txBody>
      </p:sp>
      <p:sp>
        <p:nvSpPr>
          <p:cNvPr id="9" name="TextBox 8"/>
          <p:cNvSpPr txBox="1"/>
          <p:nvPr/>
        </p:nvSpPr>
        <p:spPr>
          <a:xfrm>
            <a:off x="3635896" y="1988840"/>
            <a:ext cx="3816424" cy="1077218"/>
          </a:xfrm>
          <a:prstGeom prst="rect">
            <a:avLst/>
          </a:prstGeom>
          <a:noFill/>
        </p:spPr>
        <p:txBody>
          <a:bodyPr>
            <a:spAutoFit/>
            <a:scene3d>
              <a:camera prst="obliqueTopRight"/>
              <a:lightRig rig="threePt" dir="t"/>
            </a:scene3d>
          </a:bodyPr>
          <a:lstStyle/>
          <a:p>
            <a:pPr algn="ctr" fontAlgn="auto">
              <a:spcBef>
                <a:spcPts val="0"/>
              </a:spcBef>
              <a:spcAft>
                <a:spcPts val="0"/>
              </a:spcAft>
              <a:defRPr/>
            </a:pPr>
            <a:r>
              <a:rPr lang="ru-RU" sz="3200" b="1" dirty="0">
                <a:ln w="10541" cmpd="sng">
                  <a:solidFill>
                    <a:srgbClr val="7D7D7D">
                      <a:tint val="100000"/>
                      <a:shade val="100000"/>
                      <a:satMod val="110000"/>
                    </a:srgbClr>
                  </a:solidFill>
                  <a:prstDash val="solid"/>
                </a:ln>
                <a:solidFill>
                  <a:srgbClr val="0070C0"/>
                </a:solidFill>
                <a:latin typeface="Times New Roman" pitchFamily="18" charset="0"/>
                <a:cs typeface="Times New Roman" pitchFamily="18" charset="0"/>
              </a:rPr>
              <a:t>Пространственное воображение</a:t>
            </a:r>
          </a:p>
        </p:txBody>
      </p:sp>
      <p:sp>
        <p:nvSpPr>
          <p:cNvPr id="10" name="TextBox 9"/>
          <p:cNvSpPr txBox="1"/>
          <p:nvPr/>
        </p:nvSpPr>
        <p:spPr>
          <a:xfrm>
            <a:off x="3779912" y="3140968"/>
            <a:ext cx="2808312" cy="1077218"/>
          </a:xfrm>
          <a:prstGeom prst="rect">
            <a:avLst/>
          </a:prstGeom>
          <a:noFill/>
        </p:spPr>
        <p:txBody>
          <a:bodyPr>
            <a:spAutoFit/>
          </a:bodyPr>
          <a:lstStyle/>
          <a:p>
            <a:pPr algn="ctr" fontAlgn="auto">
              <a:spcBef>
                <a:spcPts val="0"/>
              </a:spcBef>
              <a:spcAft>
                <a:spcPts val="0"/>
              </a:spcAft>
              <a:defRPr/>
            </a:pPr>
            <a:r>
              <a:rPr lang="ru-RU" sz="3200" b="1" dirty="0">
                <a:ln w="10541" cmpd="sng">
                  <a:solidFill>
                    <a:srgbClr val="7D7D7D">
                      <a:tint val="100000"/>
                      <a:shade val="100000"/>
                      <a:satMod val="110000"/>
                    </a:srgbClr>
                  </a:solidFill>
                  <a:prstDash val="solid"/>
                </a:ln>
                <a:solidFill>
                  <a:srgbClr val="0070C0"/>
                </a:solidFill>
                <a:latin typeface="Times New Roman" pitchFamily="18" charset="0"/>
                <a:cs typeface="Times New Roman" pitchFamily="18" charset="0"/>
              </a:rPr>
              <a:t>Практическое понимание</a:t>
            </a:r>
          </a:p>
        </p:txBody>
      </p:sp>
      <p:sp>
        <p:nvSpPr>
          <p:cNvPr id="11" name="TextBox 10"/>
          <p:cNvSpPr txBox="1"/>
          <p:nvPr/>
        </p:nvSpPr>
        <p:spPr>
          <a:xfrm>
            <a:off x="3707904" y="4509120"/>
            <a:ext cx="4464496" cy="584775"/>
          </a:xfrm>
          <a:prstGeom prst="rect">
            <a:avLst/>
          </a:prstGeom>
          <a:noFill/>
        </p:spPr>
        <p:txBody>
          <a:bodyPr>
            <a:spAutoFit/>
          </a:bodyPr>
          <a:lstStyle/>
          <a:p>
            <a:pPr algn="ctr" fontAlgn="auto">
              <a:spcBef>
                <a:spcPts val="0"/>
              </a:spcBef>
              <a:spcAft>
                <a:spcPts val="0"/>
              </a:spcAft>
              <a:defRPr/>
            </a:pPr>
            <a:r>
              <a:rPr lang="ru-RU" sz="3200" b="1" dirty="0">
                <a:ln w="10541" cmpd="sng">
                  <a:solidFill>
                    <a:srgbClr val="7D7D7D">
                      <a:tint val="100000"/>
                      <a:shade val="100000"/>
                      <a:satMod val="110000"/>
                    </a:srgbClr>
                  </a:solidFill>
                  <a:prstDash val="solid"/>
                </a:ln>
                <a:solidFill>
                  <a:srgbClr val="0070C0"/>
                </a:solidFill>
                <a:latin typeface="Times New Roman" pitchFamily="18" charset="0"/>
                <a:cs typeface="Times New Roman" pitchFamily="18" charset="0"/>
              </a:rPr>
              <a:t>Логическое мышление</a:t>
            </a:r>
          </a:p>
        </p:txBody>
      </p:sp>
      <p:sp>
        <p:nvSpPr>
          <p:cNvPr id="15367" name="TextBox 2"/>
          <p:cNvSpPr txBox="1">
            <a:spLocks noChangeArrowheads="1"/>
          </p:cNvSpPr>
          <p:nvPr/>
        </p:nvSpPr>
        <p:spPr bwMode="auto">
          <a:xfrm>
            <a:off x="468313" y="5805488"/>
            <a:ext cx="8097837" cy="830262"/>
          </a:xfrm>
          <a:prstGeom prst="rect">
            <a:avLst/>
          </a:prstGeom>
          <a:noFill/>
          <a:ln w="9525">
            <a:noFill/>
            <a:miter lim="800000"/>
            <a:headEnd/>
            <a:tailEnd/>
          </a:ln>
        </p:spPr>
        <p:txBody>
          <a:bodyPr>
            <a:spAutoFit/>
          </a:bodyPr>
          <a:lstStyle/>
          <a:p>
            <a:pPr algn="ctr"/>
            <a:r>
              <a:rPr lang="ru-RU" sz="2400" b="1" u="sng">
                <a:solidFill>
                  <a:schemeClr val="accent1"/>
                </a:solidFill>
                <a:latin typeface="Times New Roman" pitchFamily="18" charset="0"/>
                <a:cs typeface="Times New Roman" pitchFamily="18" charset="0"/>
              </a:rPr>
              <a:t>По мнению психологов самое подходящее время для развития пространственного воображения – 5 и 6 класс.</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Прямоугольник 1"/>
          <p:cNvSpPr>
            <a:spLocks noChangeArrowheads="1"/>
          </p:cNvSpPr>
          <p:nvPr/>
        </p:nvSpPr>
        <p:spPr bwMode="auto">
          <a:xfrm>
            <a:off x="900113" y="765175"/>
            <a:ext cx="1757362" cy="522288"/>
          </a:xfrm>
          <a:prstGeom prst="rect">
            <a:avLst/>
          </a:prstGeom>
          <a:noFill/>
          <a:ln w="9525">
            <a:noFill/>
            <a:miter lim="800000"/>
            <a:headEnd/>
            <a:tailEnd/>
          </a:ln>
        </p:spPr>
        <p:txBody>
          <a:bodyPr wrap="none">
            <a:spAutoFit/>
          </a:bodyPr>
          <a:lstStyle/>
          <a:p>
            <a:r>
              <a:rPr lang="ru-RU" sz="2800" b="1">
                <a:solidFill>
                  <a:srgbClr val="FF6600"/>
                </a:solidFill>
                <a:latin typeface="Times New Roman" pitchFamily="18" charset="0"/>
                <a:cs typeface="Times New Roman" pitchFamily="18" charset="0"/>
              </a:rPr>
              <a:t>Опыт №5</a:t>
            </a:r>
            <a:endParaRPr lang="ru-RU" sz="2800">
              <a:solidFill>
                <a:srgbClr val="FF6600"/>
              </a:solidFill>
              <a:latin typeface="Calibri" pitchFamily="34" charset="0"/>
            </a:endParaRPr>
          </a:p>
        </p:txBody>
      </p:sp>
      <p:sp>
        <p:nvSpPr>
          <p:cNvPr id="33794" name="Прямоугольник 2"/>
          <p:cNvSpPr>
            <a:spLocks noChangeArrowheads="1"/>
          </p:cNvSpPr>
          <p:nvPr/>
        </p:nvSpPr>
        <p:spPr bwMode="auto">
          <a:xfrm>
            <a:off x="395288" y="1773238"/>
            <a:ext cx="4572000" cy="3046412"/>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Если же разрезать ленту Мёбиуса, отступая от края приблизительно на треть её ширины, то получаются две ленты, одна — более тонкая лента Мёбиуса, другая — длинная лента с двумя полуоборотами. </a:t>
            </a:r>
          </a:p>
        </p:txBody>
      </p:sp>
      <p:pic>
        <p:nvPicPr>
          <p:cNvPr id="33795" name="Picture 2"/>
          <p:cNvPicPr>
            <a:picLocks noChangeAspect="1" noChangeArrowheads="1"/>
          </p:cNvPicPr>
          <p:nvPr/>
        </p:nvPicPr>
        <p:blipFill>
          <a:blip r:embed="rId2"/>
          <a:srcRect/>
          <a:stretch>
            <a:fillRect/>
          </a:stretch>
        </p:blipFill>
        <p:spPr bwMode="auto">
          <a:xfrm>
            <a:off x="5651500" y="765175"/>
            <a:ext cx="2717800" cy="1800225"/>
          </a:xfrm>
          <a:prstGeom prst="rect">
            <a:avLst/>
          </a:prstGeom>
          <a:noFill/>
          <a:ln w="9525">
            <a:noFill/>
            <a:miter lim="800000"/>
            <a:headEnd/>
            <a:tailEnd/>
          </a:ln>
        </p:spPr>
      </p:pic>
      <p:pic>
        <p:nvPicPr>
          <p:cNvPr id="3075" name="Picture 3"/>
          <p:cNvPicPr>
            <a:picLocks noChangeAspect="1" noChangeArrowheads="1"/>
          </p:cNvPicPr>
          <p:nvPr/>
        </p:nvPicPr>
        <p:blipFill>
          <a:blip r:embed="rId3"/>
          <a:srcRect/>
          <a:stretch>
            <a:fillRect/>
          </a:stretch>
        </p:blipFill>
        <p:spPr bwMode="auto">
          <a:xfrm>
            <a:off x="5651500" y="3644900"/>
            <a:ext cx="2665413" cy="2266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Прямоугольник 1"/>
          <p:cNvSpPr>
            <a:spLocks noChangeArrowheads="1"/>
          </p:cNvSpPr>
          <p:nvPr/>
        </p:nvSpPr>
        <p:spPr bwMode="auto">
          <a:xfrm>
            <a:off x="1692275" y="1989138"/>
            <a:ext cx="5670550" cy="3046412"/>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Лента Мебиуса понравилась не только математикам, но и фокусникам. Более 100 лет лента Мёбиуса используется для показа различных фокусов и развлечений. Удивительные свойства листа демонстрировались даже в цирке, где подвешивались яркие ленты, склеенные в виде листов Мёбиуса</a:t>
            </a:r>
            <a:r>
              <a:rPr lang="en-US" sz="2400">
                <a:solidFill>
                  <a:schemeClr val="accent1"/>
                </a:solidFill>
                <a:latin typeface="Times New Roman" pitchFamily="18" charset="0"/>
                <a:cs typeface="Times New Roman" pitchFamily="18" charset="0"/>
              </a:rPr>
              <a:t>.</a:t>
            </a:r>
            <a:endParaRPr lang="ru-RU" sz="2400">
              <a:solidFill>
                <a:schemeClr val="accent1"/>
              </a:solidFill>
              <a:latin typeface="Times New Roman" pitchFamily="18" charset="0"/>
              <a:cs typeface="Times New Roman" pitchFamily="18" charset="0"/>
            </a:endParaRPr>
          </a:p>
        </p:txBody>
      </p:sp>
      <p:sp>
        <p:nvSpPr>
          <p:cNvPr id="34818" name="Прямоугольник 2"/>
          <p:cNvSpPr>
            <a:spLocks noChangeArrowheads="1"/>
          </p:cNvSpPr>
          <p:nvPr/>
        </p:nvSpPr>
        <p:spPr bwMode="auto">
          <a:xfrm>
            <a:off x="1116013" y="692150"/>
            <a:ext cx="2211387" cy="523875"/>
          </a:xfrm>
          <a:prstGeom prst="rect">
            <a:avLst/>
          </a:prstGeom>
          <a:noFill/>
          <a:ln w="9525">
            <a:noFill/>
            <a:miter lim="800000"/>
            <a:headEnd/>
            <a:tailEnd/>
          </a:ln>
        </p:spPr>
        <p:txBody>
          <a:bodyPr wrap="none">
            <a:spAutoFit/>
          </a:bodyPr>
          <a:lstStyle/>
          <a:p>
            <a:r>
              <a:rPr lang="ru-RU" sz="2800" b="1">
                <a:solidFill>
                  <a:srgbClr val="FF6600"/>
                </a:solidFill>
                <a:latin typeface="Times New Roman" pitchFamily="18" charset="0"/>
                <a:cs typeface="Times New Roman" pitchFamily="18" charset="0"/>
              </a:rPr>
              <a:t>Применение</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Прямоугольник 1"/>
          <p:cNvSpPr>
            <a:spLocks noChangeArrowheads="1"/>
          </p:cNvSpPr>
          <p:nvPr/>
        </p:nvSpPr>
        <p:spPr bwMode="auto">
          <a:xfrm>
            <a:off x="539750" y="476250"/>
            <a:ext cx="5597525" cy="1939925"/>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Есть гипотеза, что спираль ДНК сама по себе тоже является фрагментом ленты Мебиуса и только поэтому генетический код так сложен для расшифровки и восприятия. </a:t>
            </a:r>
          </a:p>
        </p:txBody>
      </p:sp>
      <p:pic>
        <p:nvPicPr>
          <p:cNvPr id="35842" name="Picture 2"/>
          <p:cNvPicPr>
            <a:picLocks noChangeAspect="1" noChangeArrowheads="1"/>
          </p:cNvPicPr>
          <p:nvPr/>
        </p:nvPicPr>
        <p:blipFill>
          <a:blip r:embed="rId2"/>
          <a:srcRect/>
          <a:stretch>
            <a:fillRect/>
          </a:stretch>
        </p:blipFill>
        <p:spPr bwMode="auto">
          <a:xfrm>
            <a:off x="6372225" y="404813"/>
            <a:ext cx="2419350" cy="2235200"/>
          </a:xfrm>
          <a:prstGeom prst="rect">
            <a:avLst/>
          </a:prstGeom>
          <a:noFill/>
          <a:ln w="9525">
            <a:noFill/>
            <a:miter lim="800000"/>
            <a:headEnd/>
            <a:tailEnd/>
          </a:ln>
        </p:spPr>
      </p:pic>
      <p:pic>
        <p:nvPicPr>
          <p:cNvPr id="35843" name="Picture 3"/>
          <p:cNvPicPr>
            <a:picLocks noChangeAspect="1" noChangeArrowheads="1"/>
          </p:cNvPicPr>
          <p:nvPr/>
        </p:nvPicPr>
        <p:blipFill>
          <a:blip r:embed="rId3"/>
          <a:srcRect/>
          <a:stretch>
            <a:fillRect/>
          </a:stretch>
        </p:blipFill>
        <p:spPr bwMode="auto">
          <a:xfrm>
            <a:off x="611188" y="3933825"/>
            <a:ext cx="2903537" cy="1871663"/>
          </a:xfrm>
          <a:prstGeom prst="rect">
            <a:avLst/>
          </a:prstGeom>
          <a:noFill/>
          <a:ln w="9525">
            <a:noFill/>
            <a:miter lim="800000"/>
            <a:headEnd/>
            <a:tailEnd/>
          </a:ln>
        </p:spPr>
      </p:pic>
      <p:sp>
        <p:nvSpPr>
          <p:cNvPr id="35844" name="Прямоугольник 4"/>
          <p:cNvSpPr>
            <a:spLocks noChangeArrowheads="1"/>
          </p:cNvSpPr>
          <p:nvPr/>
        </p:nvSpPr>
        <p:spPr bwMode="auto">
          <a:xfrm>
            <a:off x="3995738" y="3789363"/>
            <a:ext cx="4572000" cy="2308225"/>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Больше того - такая структура вполне логично объясняет причину наступления биологической смерти - спираль замыкается сама на себя и происходит самоуничтожение. </a:t>
            </a:r>
            <a:endParaRPr lang="ru-RU" sz="2400">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3851275" y="4076700"/>
            <a:ext cx="4572000" cy="2308225"/>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В 1971 году изобретатель с Урала Чесноков П.Н. применил фильтр в виде листа Мёбиуса. И это только очень малая часть примеров использования этой удивительной поверхности. </a:t>
            </a:r>
          </a:p>
        </p:txBody>
      </p:sp>
      <p:pic>
        <p:nvPicPr>
          <p:cNvPr id="5122" name="Picture 2"/>
          <p:cNvPicPr>
            <a:picLocks noChangeAspect="1" noChangeArrowheads="1"/>
          </p:cNvPicPr>
          <p:nvPr/>
        </p:nvPicPr>
        <p:blipFill>
          <a:blip r:embed="rId2"/>
          <a:srcRect/>
          <a:stretch>
            <a:fillRect/>
          </a:stretch>
        </p:blipFill>
        <p:spPr bwMode="auto">
          <a:xfrm>
            <a:off x="611188" y="188913"/>
            <a:ext cx="2665412" cy="3314700"/>
          </a:xfrm>
          <a:prstGeom prst="rect">
            <a:avLst/>
          </a:prstGeom>
          <a:noFill/>
          <a:ln w="9525">
            <a:noFill/>
            <a:miter lim="800000"/>
            <a:headEnd/>
            <a:tailEnd/>
          </a:ln>
        </p:spPr>
      </p:pic>
      <p:sp>
        <p:nvSpPr>
          <p:cNvPr id="36867" name="Прямоугольник 3"/>
          <p:cNvSpPr>
            <a:spLocks noChangeArrowheads="1"/>
          </p:cNvSpPr>
          <p:nvPr/>
        </p:nvSpPr>
        <p:spPr bwMode="auto">
          <a:xfrm>
            <a:off x="3276600" y="404813"/>
            <a:ext cx="4572000" cy="1938337"/>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В 1969 году советский изобретатель Губайдуллин предложил бесконечную шлифовальную ленту в виде листа Мёбиуса</a:t>
            </a:r>
            <a:r>
              <a:rPr lang="ru-RU">
                <a:solidFill>
                  <a:schemeClr val="accent1"/>
                </a:solidFill>
                <a:latin typeface="Times New Roman" pitchFamily="18" charset="0"/>
                <a:cs typeface="Times New Roman" pitchFamily="18" charset="0"/>
              </a:rPr>
              <a:t>. </a:t>
            </a:r>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Прямоугольник 1"/>
          <p:cNvSpPr>
            <a:spLocks noChangeArrowheads="1"/>
          </p:cNvSpPr>
          <p:nvPr/>
        </p:nvSpPr>
        <p:spPr bwMode="auto">
          <a:xfrm>
            <a:off x="2555875" y="2565400"/>
            <a:ext cx="4572000" cy="1938338"/>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Мотив Ленты Мебиуса встречается в названиях художественных произведений, общественных заведений, логотипах.</a:t>
            </a:r>
          </a:p>
        </p:txBody>
      </p:sp>
      <p:pic>
        <p:nvPicPr>
          <p:cNvPr id="37890" name="Picture 2"/>
          <p:cNvPicPr>
            <a:picLocks noChangeAspect="1" noChangeArrowheads="1"/>
          </p:cNvPicPr>
          <p:nvPr/>
        </p:nvPicPr>
        <p:blipFill>
          <a:blip r:embed="rId2"/>
          <a:srcRect/>
          <a:stretch>
            <a:fillRect/>
          </a:stretch>
        </p:blipFill>
        <p:spPr bwMode="auto">
          <a:xfrm>
            <a:off x="395288" y="765175"/>
            <a:ext cx="2787650" cy="1584325"/>
          </a:xfrm>
          <a:prstGeom prst="rect">
            <a:avLst/>
          </a:prstGeom>
          <a:noFill/>
          <a:ln w="9525">
            <a:noFill/>
            <a:miter lim="800000"/>
            <a:headEnd/>
            <a:tailEnd/>
          </a:ln>
        </p:spPr>
      </p:pic>
      <p:pic>
        <p:nvPicPr>
          <p:cNvPr id="37891" name="Picture 3"/>
          <p:cNvPicPr>
            <a:picLocks noChangeAspect="1" noChangeArrowheads="1"/>
          </p:cNvPicPr>
          <p:nvPr/>
        </p:nvPicPr>
        <p:blipFill>
          <a:blip r:embed="rId3"/>
          <a:srcRect/>
          <a:stretch>
            <a:fillRect/>
          </a:stretch>
        </p:blipFill>
        <p:spPr bwMode="auto">
          <a:xfrm>
            <a:off x="6948488" y="836613"/>
            <a:ext cx="1871662" cy="1639887"/>
          </a:xfrm>
          <a:prstGeom prst="rect">
            <a:avLst/>
          </a:prstGeom>
          <a:noFill/>
          <a:ln w="9525">
            <a:noFill/>
            <a:miter lim="800000"/>
            <a:headEnd/>
            <a:tailEnd/>
          </a:ln>
        </p:spPr>
      </p:pic>
      <p:sp>
        <p:nvSpPr>
          <p:cNvPr id="37892" name="Прямоугольник 5"/>
          <p:cNvSpPr>
            <a:spLocks noChangeArrowheads="1"/>
          </p:cNvSpPr>
          <p:nvPr/>
        </p:nvSpPr>
        <p:spPr bwMode="auto">
          <a:xfrm>
            <a:off x="684213" y="260350"/>
            <a:ext cx="2303462" cy="369888"/>
          </a:xfrm>
          <a:prstGeom prst="rect">
            <a:avLst/>
          </a:prstGeom>
          <a:noFill/>
          <a:ln w="9525">
            <a:noFill/>
            <a:miter lim="800000"/>
            <a:headEnd/>
            <a:tailEnd/>
          </a:ln>
        </p:spPr>
        <p:txBody>
          <a:bodyPr>
            <a:spAutoFit/>
          </a:bodyPr>
          <a:lstStyle/>
          <a:p>
            <a:pPr algn="ctr"/>
            <a:r>
              <a:rPr lang="ru-RU">
                <a:solidFill>
                  <a:schemeClr val="accent1"/>
                </a:solidFill>
                <a:latin typeface="Times New Roman" pitchFamily="18" charset="0"/>
                <a:cs typeface="Times New Roman" pitchFamily="18" charset="0"/>
              </a:rPr>
              <a:t>Название ресторана</a:t>
            </a:r>
          </a:p>
        </p:txBody>
      </p:sp>
      <p:sp>
        <p:nvSpPr>
          <p:cNvPr id="37893" name="Прямоугольник 6"/>
          <p:cNvSpPr>
            <a:spLocks noChangeArrowheads="1"/>
          </p:cNvSpPr>
          <p:nvPr/>
        </p:nvSpPr>
        <p:spPr bwMode="auto">
          <a:xfrm>
            <a:off x="6480175" y="188913"/>
            <a:ext cx="2663825" cy="646112"/>
          </a:xfrm>
          <a:prstGeom prst="rect">
            <a:avLst/>
          </a:prstGeom>
          <a:noFill/>
          <a:ln w="9525">
            <a:noFill/>
            <a:miter lim="800000"/>
            <a:headEnd/>
            <a:tailEnd/>
          </a:ln>
        </p:spPr>
        <p:txBody>
          <a:bodyPr>
            <a:spAutoFit/>
          </a:bodyPr>
          <a:lstStyle/>
          <a:p>
            <a:pPr algn="ctr"/>
            <a:r>
              <a:rPr lang="ru-RU">
                <a:solidFill>
                  <a:schemeClr val="accent1"/>
                </a:solidFill>
                <a:latin typeface="Times New Roman" pitchFamily="18" charset="0"/>
                <a:cs typeface="Times New Roman" pitchFamily="18" charset="0"/>
              </a:rPr>
              <a:t>Международный символ переработки</a:t>
            </a:r>
          </a:p>
        </p:txBody>
      </p:sp>
      <p:pic>
        <p:nvPicPr>
          <p:cNvPr id="37894" name="Picture 4"/>
          <p:cNvPicPr>
            <a:picLocks noChangeAspect="1" noChangeArrowheads="1"/>
          </p:cNvPicPr>
          <p:nvPr/>
        </p:nvPicPr>
        <p:blipFill>
          <a:blip r:embed="rId4"/>
          <a:srcRect/>
          <a:stretch>
            <a:fillRect/>
          </a:stretch>
        </p:blipFill>
        <p:spPr bwMode="auto">
          <a:xfrm>
            <a:off x="468313" y="5157788"/>
            <a:ext cx="1800225" cy="1308100"/>
          </a:xfrm>
          <a:prstGeom prst="rect">
            <a:avLst/>
          </a:prstGeom>
          <a:noFill/>
          <a:ln w="9525">
            <a:noFill/>
            <a:miter lim="800000"/>
            <a:headEnd/>
            <a:tailEnd/>
          </a:ln>
        </p:spPr>
      </p:pic>
      <p:sp>
        <p:nvSpPr>
          <p:cNvPr id="37895" name="Прямоугольник 8"/>
          <p:cNvSpPr>
            <a:spLocks noChangeArrowheads="1"/>
          </p:cNvSpPr>
          <p:nvPr/>
        </p:nvSpPr>
        <p:spPr bwMode="auto">
          <a:xfrm>
            <a:off x="250825" y="4508500"/>
            <a:ext cx="2520950" cy="647700"/>
          </a:xfrm>
          <a:prstGeom prst="rect">
            <a:avLst/>
          </a:prstGeom>
          <a:noFill/>
          <a:ln w="9525">
            <a:noFill/>
            <a:miter lim="800000"/>
            <a:headEnd/>
            <a:tailEnd/>
          </a:ln>
        </p:spPr>
        <p:txBody>
          <a:bodyPr>
            <a:spAutoFit/>
          </a:bodyPr>
          <a:lstStyle/>
          <a:p>
            <a:pPr algn="ctr"/>
            <a:r>
              <a:rPr lang="ru-RU">
                <a:solidFill>
                  <a:schemeClr val="accent1"/>
                </a:solidFill>
                <a:latin typeface="Times New Roman" pitchFamily="18" charset="0"/>
                <a:cs typeface="Times New Roman" pitchFamily="18" charset="0"/>
              </a:rPr>
              <a:t>Логотип компьютерного салона</a:t>
            </a:r>
          </a:p>
        </p:txBody>
      </p:sp>
      <p:pic>
        <p:nvPicPr>
          <p:cNvPr id="37896" name="Picture 5"/>
          <p:cNvPicPr>
            <a:picLocks noChangeAspect="1" noChangeArrowheads="1"/>
          </p:cNvPicPr>
          <p:nvPr/>
        </p:nvPicPr>
        <p:blipFill>
          <a:blip r:embed="rId5"/>
          <a:srcRect/>
          <a:stretch>
            <a:fillRect/>
          </a:stretch>
        </p:blipFill>
        <p:spPr bwMode="auto">
          <a:xfrm>
            <a:off x="6659563" y="4508500"/>
            <a:ext cx="2268537" cy="2176463"/>
          </a:xfrm>
          <a:prstGeom prst="rect">
            <a:avLst/>
          </a:prstGeom>
          <a:noFill/>
          <a:ln w="9525">
            <a:noFill/>
            <a:miter lim="800000"/>
            <a:headEnd/>
            <a:tailEnd/>
          </a:ln>
        </p:spPr>
      </p:pic>
      <p:sp>
        <p:nvSpPr>
          <p:cNvPr id="37897" name="Прямоугольник 10"/>
          <p:cNvSpPr>
            <a:spLocks noChangeArrowheads="1"/>
          </p:cNvSpPr>
          <p:nvPr/>
        </p:nvSpPr>
        <p:spPr bwMode="auto">
          <a:xfrm>
            <a:off x="4500563" y="5732463"/>
            <a:ext cx="2303462" cy="923925"/>
          </a:xfrm>
          <a:prstGeom prst="rect">
            <a:avLst/>
          </a:prstGeom>
          <a:noFill/>
          <a:ln w="9525">
            <a:noFill/>
            <a:miter lim="800000"/>
            <a:headEnd/>
            <a:tailEnd/>
          </a:ln>
        </p:spPr>
        <p:txBody>
          <a:bodyPr>
            <a:spAutoFit/>
          </a:bodyPr>
          <a:lstStyle/>
          <a:p>
            <a:pPr algn="ctr"/>
            <a:r>
              <a:rPr lang="ru-RU">
                <a:solidFill>
                  <a:schemeClr val="accent1"/>
                </a:solidFill>
                <a:latin typeface="Times New Roman" pitchFamily="18" charset="0"/>
                <a:cs typeface="Times New Roman" pitchFamily="18" charset="0"/>
              </a:rPr>
              <a:t>Инженерно-производственная фирма</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Прямоугольник 1"/>
          <p:cNvSpPr>
            <a:spLocks noChangeArrowheads="1"/>
          </p:cNvSpPr>
          <p:nvPr/>
        </p:nvSpPr>
        <p:spPr bwMode="auto">
          <a:xfrm>
            <a:off x="539750" y="3068638"/>
            <a:ext cx="4572000" cy="1187450"/>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Лента Мебиуса вдохновила многих художников на создание скульптур и картин </a:t>
            </a:r>
          </a:p>
        </p:txBody>
      </p:sp>
      <p:pic>
        <p:nvPicPr>
          <p:cNvPr id="7170" name="Picture 2"/>
          <p:cNvPicPr>
            <a:picLocks noChangeAspect="1" noChangeArrowheads="1"/>
          </p:cNvPicPr>
          <p:nvPr/>
        </p:nvPicPr>
        <p:blipFill>
          <a:blip r:embed="rId2"/>
          <a:srcRect/>
          <a:stretch>
            <a:fillRect/>
          </a:stretch>
        </p:blipFill>
        <p:spPr bwMode="auto">
          <a:xfrm>
            <a:off x="250825" y="188913"/>
            <a:ext cx="3489325" cy="2303462"/>
          </a:xfrm>
          <a:prstGeom prst="rect">
            <a:avLst/>
          </a:prstGeom>
          <a:noFill/>
          <a:ln w="9525">
            <a:noFill/>
            <a:miter lim="800000"/>
            <a:headEnd/>
            <a:tailEnd/>
          </a:ln>
        </p:spPr>
      </p:pic>
      <p:pic>
        <p:nvPicPr>
          <p:cNvPr id="7172" name="Picture 4"/>
          <p:cNvPicPr>
            <a:picLocks noChangeAspect="1" noChangeArrowheads="1"/>
          </p:cNvPicPr>
          <p:nvPr/>
        </p:nvPicPr>
        <p:blipFill>
          <a:blip r:embed="rId3"/>
          <a:srcRect/>
          <a:stretch>
            <a:fillRect/>
          </a:stretch>
        </p:blipFill>
        <p:spPr bwMode="auto">
          <a:xfrm>
            <a:off x="5364163" y="4221163"/>
            <a:ext cx="3519487" cy="2282825"/>
          </a:xfrm>
          <a:prstGeom prst="rect">
            <a:avLst/>
          </a:prstGeom>
          <a:noFill/>
          <a:ln w="9525">
            <a:noFill/>
            <a:miter lim="800000"/>
            <a:headEnd/>
            <a:tailEnd/>
          </a:ln>
        </p:spPr>
      </p:pic>
      <p:pic>
        <p:nvPicPr>
          <p:cNvPr id="7173" name="Picture 5"/>
          <p:cNvPicPr>
            <a:picLocks noChangeAspect="1" noChangeArrowheads="1"/>
          </p:cNvPicPr>
          <p:nvPr/>
        </p:nvPicPr>
        <p:blipFill>
          <a:blip r:embed="rId4"/>
          <a:srcRect/>
          <a:stretch>
            <a:fillRect/>
          </a:stretch>
        </p:blipFill>
        <p:spPr bwMode="auto">
          <a:xfrm>
            <a:off x="323850" y="2997200"/>
            <a:ext cx="4748213" cy="1214438"/>
          </a:xfrm>
          <a:prstGeom prst="rect">
            <a:avLst/>
          </a:prstGeom>
          <a:noFill/>
          <a:ln w="9525">
            <a:noFill/>
            <a:miter lim="800000"/>
            <a:headEnd/>
            <a:tailEnd/>
          </a:ln>
        </p:spPr>
      </p:pic>
      <p:pic>
        <p:nvPicPr>
          <p:cNvPr id="7175" name="Picture 7"/>
          <p:cNvPicPr>
            <a:picLocks noChangeAspect="1" noChangeArrowheads="1"/>
          </p:cNvPicPr>
          <p:nvPr/>
        </p:nvPicPr>
        <p:blipFill>
          <a:blip r:embed="rId5"/>
          <a:srcRect/>
          <a:stretch>
            <a:fillRect/>
          </a:stretch>
        </p:blipFill>
        <p:spPr bwMode="auto">
          <a:xfrm>
            <a:off x="5364163" y="188913"/>
            <a:ext cx="3414712" cy="3095625"/>
          </a:xfrm>
          <a:prstGeom prst="rect">
            <a:avLst/>
          </a:prstGeom>
          <a:noFill/>
          <a:ln w="9525">
            <a:noFill/>
            <a:miter lim="800000"/>
            <a:headEnd/>
            <a:tailEnd/>
          </a:ln>
        </p:spPr>
      </p:pic>
      <p:pic>
        <p:nvPicPr>
          <p:cNvPr id="7176" name="Picture 8"/>
          <p:cNvPicPr>
            <a:picLocks noChangeAspect="1" noChangeArrowheads="1"/>
          </p:cNvPicPr>
          <p:nvPr/>
        </p:nvPicPr>
        <p:blipFill>
          <a:blip r:embed="rId6"/>
          <a:srcRect/>
          <a:stretch>
            <a:fillRect/>
          </a:stretch>
        </p:blipFill>
        <p:spPr bwMode="auto">
          <a:xfrm>
            <a:off x="539750" y="4652963"/>
            <a:ext cx="3411538" cy="2016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7172"/>
                                        </p:tgtEl>
                                        <p:attrNameLst>
                                          <p:attrName>style.visibility</p:attrName>
                                        </p:attrNameLst>
                                      </p:cBhvr>
                                      <p:to>
                                        <p:strVal val="visible"/>
                                      </p:to>
                                    </p:set>
                                    <p:animEffect transition="in" filter="fade">
                                      <p:cBhvr>
                                        <p:cTn id="11" dur="2000"/>
                                        <p:tgtEl>
                                          <p:spTgt spid="7172"/>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175"/>
                                        </p:tgtEl>
                                        <p:attrNameLst>
                                          <p:attrName>style.visibility</p:attrName>
                                        </p:attrNameLst>
                                      </p:cBhvr>
                                      <p:to>
                                        <p:strVal val="visible"/>
                                      </p:to>
                                    </p:set>
                                    <p:animEffect transition="in" filter="fade">
                                      <p:cBhvr>
                                        <p:cTn id="19" dur="2000"/>
                                        <p:tgtEl>
                                          <p:spTgt spid="7175"/>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7173"/>
                                        </p:tgtEl>
                                        <p:attrNameLst>
                                          <p:attrName>style.visibility</p:attrName>
                                        </p:attrNameLst>
                                      </p:cBhvr>
                                      <p:to>
                                        <p:strVal val="visible"/>
                                      </p:to>
                                    </p:set>
                                    <p:animEffect transition="in" filter="fade">
                                      <p:cBhvr>
                                        <p:cTn id="23"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srcRect/>
          <a:stretch>
            <a:fillRect/>
          </a:stretch>
        </p:blipFill>
        <p:spPr bwMode="auto">
          <a:xfrm>
            <a:off x="1116013" y="404813"/>
            <a:ext cx="3600450" cy="2584450"/>
          </a:xfrm>
          <a:prstGeom prst="rect">
            <a:avLst/>
          </a:prstGeom>
          <a:noFill/>
          <a:ln w="9525">
            <a:noFill/>
            <a:miter lim="800000"/>
            <a:headEnd/>
            <a:tailEnd/>
          </a:ln>
        </p:spPr>
      </p:pic>
      <p:pic>
        <p:nvPicPr>
          <p:cNvPr id="3" name="Picture 9"/>
          <p:cNvPicPr>
            <a:picLocks noChangeAspect="1" noChangeArrowheads="1"/>
          </p:cNvPicPr>
          <p:nvPr/>
        </p:nvPicPr>
        <p:blipFill>
          <a:blip r:embed="rId3"/>
          <a:srcRect/>
          <a:stretch>
            <a:fillRect/>
          </a:stretch>
        </p:blipFill>
        <p:spPr bwMode="auto">
          <a:xfrm>
            <a:off x="6300788" y="333375"/>
            <a:ext cx="2354262" cy="3548063"/>
          </a:xfrm>
          <a:prstGeom prst="rect">
            <a:avLst/>
          </a:prstGeom>
          <a:noFill/>
          <a:ln w="9525">
            <a:noFill/>
            <a:miter lim="800000"/>
            <a:headEnd/>
            <a:tailEnd/>
          </a:ln>
        </p:spPr>
      </p:pic>
      <p:pic>
        <p:nvPicPr>
          <p:cNvPr id="4" name="Picture 3"/>
          <p:cNvPicPr>
            <a:picLocks noChangeAspect="1" noChangeArrowheads="1"/>
          </p:cNvPicPr>
          <p:nvPr/>
        </p:nvPicPr>
        <p:blipFill>
          <a:blip r:embed="rId4"/>
          <a:srcRect/>
          <a:stretch>
            <a:fillRect/>
          </a:stretch>
        </p:blipFill>
        <p:spPr bwMode="auto">
          <a:xfrm>
            <a:off x="539750" y="3500438"/>
            <a:ext cx="2371725" cy="2962275"/>
          </a:xfrm>
          <a:prstGeom prst="rect">
            <a:avLst/>
          </a:prstGeom>
          <a:noFill/>
          <a:ln w="9525">
            <a:noFill/>
            <a:miter lim="800000"/>
            <a:headEnd/>
            <a:tailEnd/>
          </a:ln>
        </p:spPr>
      </p:pic>
      <p:pic>
        <p:nvPicPr>
          <p:cNvPr id="8194" name="Picture 2"/>
          <p:cNvPicPr>
            <a:picLocks noChangeAspect="1" noChangeArrowheads="1"/>
          </p:cNvPicPr>
          <p:nvPr/>
        </p:nvPicPr>
        <p:blipFill>
          <a:blip r:embed="rId5"/>
          <a:srcRect/>
          <a:stretch>
            <a:fillRect/>
          </a:stretch>
        </p:blipFill>
        <p:spPr bwMode="auto">
          <a:xfrm>
            <a:off x="6659563" y="4160838"/>
            <a:ext cx="2236787" cy="2355850"/>
          </a:xfrm>
          <a:prstGeom prst="rect">
            <a:avLst/>
          </a:prstGeom>
          <a:noFill/>
          <a:ln w="9525">
            <a:noFill/>
            <a:miter lim="800000"/>
            <a:headEnd/>
            <a:tailEnd/>
          </a:ln>
        </p:spPr>
      </p:pic>
      <p:pic>
        <p:nvPicPr>
          <p:cNvPr id="8196" name="Picture 4"/>
          <p:cNvPicPr>
            <a:picLocks noChangeAspect="1" noChangeArrowheads="1"/>
          </p:cNvPicPr>
          <p:nvPr/>
        </p:nvPicPr>
        <p:blipFill>
          <a:blip r:embed="rId6"/>
          <a:srcRect/>
          <a:stretch>
            <a:fillRect/>
          </a:stretch>
        </p:blipFill>
        <p:spPr bwMode="auto">
          <a:xfrm>
            <a:off x="3563938" y="3860800"/>
            <a:ext cx="2303462" cy="2305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fade">
                                      <p:cBhvr>
                                        <p:cTn id="11" dur="1000"/>
                                        <p:tgtEl>
                                          <p:spTgt spid="8194"/>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1000"/>
                                        <p:tgtEl>
                                          <p:spTgt spid="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childTnLst>
                          </p:cTn>
                        </p:par>
                        <p:par>
                          <p:cTn id="20" fill="hold">
                            <p:stCondLst>
                              <p:cond delay="4000"/>
                            </p:stCondLst>
                            <p:childTnLst>
                              <p:par>
                                <p:cTn id="21" presetID="22" presetClass="entr" presetSubtype="1" fill="hold" nodeType="afterEffect">
                                  <p:stCondLst>
                                    <p:cond delay="0"/>
                                  </p:stCondLst>
                                  <p:childTnLst>
                                    <p:set>
                                      <p:cBhvr>
                                        <p:cTn id="22" dur="1" fill="hold">
                                          <p:stCondLst>
                                            <p:cond delay="0"/>
                                          </p:stCondLst>
                                        </p:cTn>
                                        <p:tgtEl>
                                          <p:spTgt spid="8196"/>
                                        </p:tgtEl>
                                        <p:attrNameLst>
                                          <p:attrName>style.visibility</p:attrName>
                                        </p:attrNameLst>
                                      </p:cBhvr>
                                      <p:to>
                                        <p:strVal val="visible"/>
                                      </p:to>
                                    </p:set>
                                    <p:animEffect transition="in" filter="wipe(up)">
                                      <p:cBhvr>
                                        <p:cTn id="23"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Заголовок 1"/>
          <p:cNvSpPr>
            <a:spLocks noGrp="1"/>
          </p:cNvSpPr>
          <p:nvPr>
            <p:ph type="ctrTitle"/>
          </p:nvPr>
        </p:nvSpPr>
        <p:spPr>
          <a:xfrm>
            <a:off x="0" y="0"/>
            <a:ext cx="4103688" cy="765175"/>
          </a:xfrm>
        </p:spPr>
        <p:txBody>
          <a:bodyPr/>
          <a:lstStyle/>
          <a:p>
            <a:pPr eaLnBrk="1" hangingPunct="1"/>
            <a:r>
              <a:rPr lang="ru-RU" smtClean="0">
                <a:solidFill>
                  <a:srgbClr val="FF6600"/>
                </a:solidFill>
                <a:latin typeface="Times New Roman" pitchFamily="18" charset="0"/>
                <a:cs typeface="Times New Roman" pitchFamily="18" charset="0"/>
              </a:rPr>
              <a:t>Выводы</a:t>
            </a:r>
          </a:p>
        </p:txBody>
      </p:sp>
      <p:sp>
        <p:nvSpPr>
          <p:cNvPr id="40962" name="Подзаголовок 2"/>
          <p:cNvSpPr>
            <a:spLocks noGrp="1"/>
          </p:cNvSpPr>
          <p:nvPr>
            <p:ph type="subTitle" idx="1"/>
          </p:nvPr>
        </p:nvSpPr>
        <p:spPr>
          <a:xfrm>
            <a:off x="0" y="765175"/>
            <a:ext cx="9144000" cy="5732463"/>
          </a:xfrm>
        </p:spPr>
        <p:txBody>
          <a:bodyPr/>
          <a:lstStyle/>
          <a:p>
            <a:pPr algn="l" eaLnBrk="1" hangingPunct="1">
              <a:buFont typeface="Arial" charset="0"/>
              <a:buChar char="•"/>
            </a:pPr>
            <a:r>
              <a:rPr lang="ru-RU" sz="2400" smtClean="0">
                <a:solidFill>
                  <a:schemeClr val="accent1"/>
                </a:solidFill>
                <a:latin typeface="Times New Roman" pitchFamily="18" charset="0"/>
                <a:cs typeface="Times New Roman" pitchFamily="18" charset="0"/>
              </a:rPr>
              <a:t>  Лист Мебиуса имеет один край. </a:t>
            </a:r>
          </a:p>
          <a:p>
            <a:pPr algn="l" eaLnBrk="1" hangingPunct="1">
              <a:buFont typeface="Arial" charset="0"/>
              <a:buChar char="•"/>
            </a:pPr>
            <a:r>
              <a:rPr lang="ru-RU" sz="2400" smtClean="0">
                <a:solidFill>
                  <a:schemeClr val="accent1"/>
                </a:solidFill>
                <a:latin typeface="Times New Roman" pitchFamily="18" charset="0"/>
                <a:cs typeface="Times New Roman" pitchFamily="18" charset="0"/>
              </a:rPr>
              <a:t>  Лист Мебиуса имеет одну сторону.</a:t>
            </a:r>
          </a:p>
          <a:p>
            <a:pPr algn="l" eaLnBrk="1" hangingPunct="1">
              <a:buFont typeface="Arial" charset="0"/>
              <a:buChar char="•"/>
            </a:pPr>
            <a:r>
              <a:rPr lang="ru-RU" sz="2400" smtClean="0">
                <a:solidFill>
                  <a:schemeClr val="accent1"/>
                </a:solidFill>
                <a:latin typeface="Times New Roman" pitchFamily="18" charset="0"/>
                <a:cs typeface="Times New Roman" pitchFamily="18" charset="0"/>
              </a:rPr>
              <a:t>  Лист Мёбиуса - топологический объект. Как и любая топологическая фигура лента Мёбиуса не меняет своих свойств, пока ее не разрезают, не разрывают или не склеивают его отдельные куски. Один край и одна сторона листа Мебиуса не связаны с его положением в пространстве, не связаны с понятиями расстояния.</a:t>
            </a:r>
          </a:p>
          <a:p>
            <a:pPr algn="l" eaLnBrk="1" hangingPunct="1">
              <a:buFont typeface="Arial" charset="0"/>
              <a:buChar char="•"/>
            </a:pPr>
            <a:r>
              <a:rPr lang="ru-RU" sz="2400" smtClean="0">
                <a:solidFill>
                  <a:schemeClr val="accent1"/>
                </a:solidFill>
                <a:latin typeface="Times New Roman" pitchFamily="18" charset="0"/>
                <a:cs typeface="Times New Roman" pitchFamily="18" charset="0"/>
              </a:rPr>
              <a:t>  Лист Мёбиуса находит многочисленные применения в науке, технике и изучении свойств Вселенной. </a:t>
            </a:r>
          </a:p>
          <a:p>
            <a:pPr algn="l" eaLnBrk="1" hangingPunct="1">
              <a:buFont typeface="Arial" charset="0"/>
              <a:buChar char="•"/>
            </a:pPr>
            <a:r>
              <a:rPr lang="ru-RU" sz="2400" smtClean="0">
                <a:solidFill>
                  <a:schemeClr val="accent1"/>
                </a:solidFill>
                <a:latin typeface="Times New Roman" pitchFamily="18" charset="0"/>
                <a:cs typeface="Times New Roman" pitchFamily="18" charset="0"/>
              </a:rPr>
              <a:t>  Лента Мебиуса вдохновляет многих художников на создание скульптур и картин. </a:t>
            </a:r>
          </a:p>
          <a:p>
            <a:pPr algn="l" eaLnBrk="1" hangingPunct="1">
              <a:buFont typeface="Arial" charset="0"/>
              <a:buChar char="•"/>
            </a:pPr>
            <a:r>
              <a:rPr lang="ru-RU" sz="2400" smtClean="0">
                <a:solidFill>
                  <a:schemeClr val="accent1"/>
                </a:solidFill>
                <a:latin typeface="Times New Roman" pitchFamily="18" charset="0"/>
                <a:cs typeface="Times New Roman" pitchFamily="18" charset="0"/>
              </a:rPr>
              <a:t>  Чудесные свойства ленты порождают множество научных трудов, изобретений , а также множество фантастических рассказов.</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4716016" y="3501008"/>
            <a:ext cx="4224469"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986" name="TextBox 3"/>
          <p:cNvSpPr txBox="1">
            <a:spLocks noChangeArrowheads="1"/>
          </p:cNvSpPr>
          <p:nvPr/>
        </p:nvSpPr>
        <p:spPr bwMode="auto">
          <a:xfrm>
            <a:off x="2627313" y="0"/>
            <a:ext cx="5184775" cy="523875"/>
          </a:xfrm>
          <a:prstGeom prst="rect">
            <a:avLst/>
          </a:prstGeom>
          <a:noFill/>
          <a:ln w="9525">
            <a:noFill/>
            <a:miter lim="800000"/>
            <a:headEnd/>
            <a:tailEnd/>
          </a:ln>
        </p:spPr>
        <p:txBody>
          <a:bodyPr>
            <a:spAutoFit/>
          </a:bodyPr>
          <a:lstStyle/>
          <a:p>
            <a:pPr algn="ctr"/>
            <a:r>
              <a:rPr lang="ru-RU" sz="2800" b="1">
                <a:solidFill>
                  <a:srgbClr val="FF6600"/>
                </a:solidFill>
                <a:latin typeface="Times New Roman" pitchFamily="18" charset="0"/>
                <a:cs typeface="Times New Roman" pitchFamily="18" charset="0"/>
              </a:rPr>
              <a:t>КАК МНЕ ЭТО ПОМОГЛО</a:t>
            </a:r>
          </a:p>
        </p:txBody>
      </p:sp>
      <p:pic>
        <p:nvPicPr>
          <p:cNvPr id="3074" name="Picture 2"/>
          <p:cNvPicPr>
            <a:picLocks noChangeAspect="1" noChangeArrowheads="1"/>
          </p:cNvPicPr>
          <p:nvPr/>
        </p:nvPicPr>
        <p:blipFill>
          <a:blip r:embed="rId3" cstate="print"/>
          <a:srcRect/>
          <a:stretch>
            <a:fillRect/>
          </a:stretch>
        </p:blipFill>
        <p:spPr bwMode="auto">
          <a:xfrm>
            <a:off x="179512" y="692696"/>
            <a:ext cx="4248472" cy="31863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988" name="Picture 6" descr="https://im-tub-ap-ru.yandex.net/pic/228a36e780d5a556f6953b20de6db4ee/dohod-s-nulya.ru/small/2603.jpg"/>
          <p:cNvPicPr>
            <a:picLocks noChangeAspect="1" noChangeArrowheads="1"/>
          </p:cNvPicPr>
          <p:nvPr/>
        </p:nvPicPr>
        <p:blipFill>
          <a:blip r:embed="rId4"/>
          <a:srcRect/>
          <a:stretch>
            <a:fillRect/>
          </a:stretch>
        </p:blipFill>
        <p:spPr bwMode="auto">
          <a:xfrm>
            <a:off x="5724525" y="981075"/>
            <a:ext cx="2016125" cy="2016125"/>
          </a:xfrm>
          <a:prstGeom prst="rect">
            <a:avLst/>
          </a:prstGeom>
          <a:noFill/>
          <a:ln w="9525">
            <a:noFill/>
            <a:miter lim="800000"/>
            <a:headEnd/>
            <a:tailEnd/>
          </a:ln>
        </p:spPr>
      </p:pic>
      <p:sp>
        <p:nvSpPr>
          <p:cNvPr id="41989" name="TextBox 22"/>
          <p:cNvSpPr txBox="1">
            <a:spLocks noChangeArrowheads="1"/>
          </p:cNvSpPr>
          <p:nvPr/>
        </p:nvSpPr>
        <p:spPr bwMode="auto">
          <a:xfrm>
            <a:off x="0" y="4149725"/>
            <a:ext cx="4643438" cy="2214563"/>
          </a:xfrm>
          <a:prstGeom prst="rect">
            <a:avLst/>
          </a:prstGeom>
          <a:noFill/>
          <a:ln w="9525">
            <a:noFill/>
            <a:miter lim="800000"/>
            <a:headEnd/>
            <a:tailEnd/>
          </a:ln>
        </p:spPr>
        <p:txBody>
          <a:bodyPr>
            <a:spAutoFit/>
          </a:bodyPr>
          <a:lstStyle/>
          <a:p>
            <a:pPr algn="ctr"/>
            <a:r>
              <a:rPr lang="ru-RU" sz="2400" b="1">
                <a:solidFill>
                  <a:srgbClr val="FF6600"/>
                </a:solidFill>
                <a:latin typeface="Times New Roman" pitchFamily="18" charset="0"/>
                <a:cs typeface="Times New Roman" pitchFamily="18" charset="0"/>
              </a:rPr>
              <a:t>Успешное выступление на конкурсе </a:t>
            </a:r>
          </a:p>
          <a:p>
            <a:pPr algn="ctr"/>
            <a:r>
              <a:rPr lang="ru-RU" sz="2400" b="1">
                <a:solidFill>
                  <a:srgbClr val="CC3399"/>
                </a:solidFill>
                <a:latin typeface="Times New Roman" pitchFamily="18" charset="0"/>
                <a:cs typeface="Times New Roman" pitchFamily="18" charset="0"/>
              </a:rPr>
              <a:t>«Папа, мама, я – спортивная семья» и на районной олимпиаде по математике </a:t>
            </a:r>
          </a:p>
          <a:p>
            <a:pPr algn="ctr"/>
            <a:endParaRPr lang="ru-RU" b="1">
              <a:solidFill>
                <a:srgbClr val="CC3399"/>
              </a:solidFill>
              <a:latin typeface="RussianRail B Pro"/>
            </a:endParaRPr>
          </a:p>
        </p:txBody>
      </p:sp>
      <p:pic>
        <p:nvPicPr>
          <p:cNvPr id="41990" name="Picture 4" descr="https://im-tub-ap-ru.yandex.net/pic/735472839d75cb2214f88b1fc1c7ca86/www.itxz.com/uploads/allimg/20130620/201306201354459623.jpg"/>
          <p:cNvPicPr>
            <a:picLocks noChangeAspect="1" noChangeArrowheads="1"/>
          </p:cNvPicPr>
          <p:nvPr/>
        </p:nvPicPr>
        <p:blipFill>
          <a:blip r:embed="rId5"/>
          <a:srcRect/>
          <a:stretch>
            <a:fillRect/>
          </a:stretch>
        </p:blipFill>
        <p:spPr bwMode="auto">
          <a:xfrm>
            <a:off x="8243888" y="188913"/>
            <a:ext cx="720725" cy="960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bwMode="auto">
          <a:xfrm>
            <a:off x="539750" y="2636838"/>
            <a:ext cx="7848600" cy="1728787"/>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wrap="none"/>
          <a:lstStyle/>
          <a:p>
            <a:pPr algn="ctr" fontAlgn="auto">
              <a:spcBef>
                <a:spcPts val="0"/>
              </a:spcBef>
              <a:spcAft>
                <a:spcPts val="0"/>
              </a:spcAft>
              <a:defRPr/>
            </a:pPr>
            <a:r>
              <a:rPr lang="ru-RU" sz="9600" dirty="0" err="1">
                <a:solidFill>
                  <a:schemeClr val="tx2"/>
                </a:solidFill>
                <a:latin typeface="Times New Roman" pitchFamily="18" charset="0"/>
                <a:cs typeface="Times New Roman" pitchFamily="18" charset="0"/>
              </a:rPr>
              <a:t>Суперигра</a:t>
            </a:r>
            <a:endParaRPr lang="ru-RU" sz="9600"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051050" y="333375"/>
            <a:ext cx="6265863" cy="768350"/>
          </a:xfrm>
          <a:prstGeom prst="rect">
            <a:avLst/>
          </a:prstGeom>
          <a:noFill/>
          <a:ln w="9525">
            <a:noFill/>
            <a:miter lim="800000"/>
            <a:headEnd/>
            <a:tailEnd/>
          </a:ln>
        </p:spPr>
        <p:txBody>
          <a:bodyPr>
            <a:spAutoFit/>
          </a:bodyPr>
          <a:lstStyle/>
          <a:p>
            <a:r>
              <a:rPr lang="ru-RU" sz="4400" b="1">
                <a:solidFill>
                  <a:srgbClr val="FF6600"/>
                </a:solidFill>
                <a:latin typeface="Times New Roman" pitchFamily="18" charset="0"/>
                <a:cs typeface="Times New Roman" pitchFamily="18" charset="0"/>
              </a:rPr>
              <a:t>Гипотеза</a:t>
            </a:r>
          </a:p>
        </p:txBody>
      </p:sp>
      <p:sp>
        <p:nvSpPr>
          <p:cNvPr id="16386" name="TextBox 2"/>
          <p:cNvSpPr txBox="1">
            <a:spLocks noChangeArrowheads="1"/>
          </p:cNvSpPr>
          <p:nvPr/>
        </p:nvSpPr>
        <p:spPr bwMode="auto">
          <a:xfrm>
            <a:off x="250825" y="1484313"/>
            <a:ext cx="8642350" cy="3048000"/>
          </a:xfrm>
          <a:prstGeom prst="rect">
            <a:avLst/>
          </a:prstGeom>
          <a:noFill/>
          <a:ln w="9525">
            <a:noFill/>
            <a:miter lim="800000"/>
            <a:headEnd/>
            <a:tailEnd/>
          </a:ln>
        </p:spPr>
        <p:txBody>
          <a:bodyPr>
            <a:spAutoFit/>
          </a:bodyPr>
          <a:lstStyle/>
          <a:p>
            <a:pPr algn="ctr"/>
            <a:r>
              <a:rPr lang="ru-RU" sz="3200">
                <a:solidFill>
                  <a:schemeClr val="accent1"/>
                </a:solidFill>
                <a:latin typeface="Times New Roman" pitchFamily="18" charset="0"/>
                <a:cs typeface="Times New Roman" pitchFamily="18" charset="0"/>
              </a:rPr>
              <a:t>Наблюдения за явлениями в окружающем нас мире помогают в изучении геометрических объектов.</a:t>
            </a:r>
          </a:p>
          <a:p>
            <a:pPr algn="ctr"/>
            <a:r>
              <a:rPr lang="ru-RU" sz="3200">
                <a:solidFill>
                  <a:schemeClr val="accent1"/>
                </a:solidFill>
                <a:latin typeface="Times New Roman" pitchFamily="18" charset="0"/>
                <a:cs typeface="Times New Roman" pitchFamily="18" charset="0"/>
              </a:rPr>
              <a:t>А геометрические закономерности, в свою очередь, способствуют правильному пониманию происходящего вокруг нас.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a:hlinkClick r:id="" action="ppaction://hlinkshowjump?jump=nextslide"/>
          </p:cNvPr>
          <p:cNvSpPr>
            <a:spLocks noChangeAspect="1" noChangeArrowheads="1"/>
          </p:cNvSpPr>
          <p:nvPr/>
        </p:nvSpPr>
        <p:spPr bwMode="auto">
          <a:xfrm>
            <a:off x="395288" y="549275"/>
            <a:ext cx="1581150" cy="731838"/>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ru-RU" sz="2000" b="1">
                <a:solidFill>
                  <a:srgbClr val="FFCC00"/>
                </a:solidFill>
                <a:effectLst>
                  <a:outerShdw blurRad="38100" dist="38100" dir="2700000" algn="tl">
                    <a:srgbClr val="000000"/>
                  </a:outerShdw>
                </a:effectLst>
                <a:latin typeface="Arial" pitchFamily="34" charset="0"/>
              </a:rPr>
              <a:t>Ученые</a:t>
            </a:r>
            <a:endParaRPr lang="en-US" sz="2000" b="1">
              <a:solidFill>
                <a:srgbClr val="FFCC00"/>
              </a:solidFill>
              <a:effectLst>
                <a:outerShdw blurRad="38100" dist="38100" dir="2700000" algn="tl">
                  <a:srgbClr val="000000"/>
                </a:outerShdw>
              </a:effectLst>
              <a:latin typeface="Arial" pitchFamily="34" charset="0"/>
            </a:endParaRPr>
          </a:p>
        </p:txBody>
      </p:sp>
      <p:sp>
        <p:nvSpPr>
          <p:cNvPr id="67589" name="Rectangle 5">
            <a:hlinkClick r:id="" action="ppaction://hlinkshowjump?jump=nextslide"/>
          </p:cNvPr>
          <p:cNvSpPr>
            <a:spLocks noChangeAspect="1" noChangeArrowheads="1"/>
          </p:cNvSpPr>
          <p:nvPr/>
        </p:nvSpPr>
        <p:spPr bwMode="auto">
          <a:xfrm>
            <a:off x="2555875" y="549275"/>
            <a:ext cx="1581150" cy="731838"/>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ru-RU" sz="2000" b="1" dirty="0">
                <a:solidFill>
                  <a:srgbClr val="FFCC00"/>
                </a:solidFill>
                <a:effectLst>
                  <a:outerShdw blurRad="38100" dist="38100" dir="2700000" algn="tl">
                    <a:srgbClr val="000000"/>
                  </a:outerShdw>
                </a:effectLst>
                <a:latin typeface="Arial" pitchFamily="34" charset="0"/>
              </a:rPr>
              <a:t>Фигуры</a:t>
            </a:r>
            <a:endParaRPr lang="en-US" sz="2000" b="1" dirty="0">
              <a:solidFill>
                <a:srgbClr val="FFCC00"/>
              </a:solidFill>
              <a:effectLst>
                <a:outerShdw blurRad="38100" dist="38100" dir="2700000" algn="tl">
                  <a:srgbClr val="000000"/>
                </a:outerShdw>
              </a:effectLst>
              <a:latin typeface="Arial" pitchFamily="34" charset="0"/>
            </a:endParaRPr>
          </a:p>
        </p:txBody>
      </p:sp>
      <p:sp>
        <p:nvSpPr>
          <p:cNvPr id="67592" name="Rectangle 8"/>
          <p:cNvSpPr>
            <a:spLocks noChangeAspect="1" noChangeArrowheads="1"/>
          </p:cNvSpPr>
          <p:nvPr/>
        </p:nvSpPr>
        <p:spPr bwMode="auto">
          <a:xfrm>
            <a:off x="395288" y="1484313"/>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4" action="ppaction://hlinksldjump"/>
              </a:rPr>
              <a:t>100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593" name="Rectangle 9"/>
          <p:cNvSpPr>
            <a:spLocks noChangeAspect="1" noChangeArrowheads="1"/>
          </p:cNvSpPr>
          <p:nvPr/>
        </p:nvSpPr>
        <p:spPr bwMode="auto">
          <a:xfrm>
            <a:off x="2555875" y="1484313"/>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5" action="ppaction://hlinksldjump"/>
              </a:rPr>
              <a:t>100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596" name="Rectangle 12"/>
          <p:cNvSpPr>
            <a:spLocks noChangeAspect="1" noChangeArrowheads="1"/>
          </p:cNvSpPr>
          <p:nvPr/>
        </p:nvSpPr>
        <p:spPr bwMode="auto">
          <a:xfrm>
            <a:off x="395288" y="270827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6" action="ppaction://hlinksldjump"/>
              </a:rPr>
              <a:t>200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598" name="Rectangle 14"/>
          <p:cNvSpPr>
            <a:spLocks noChangeAspect="1" noChangeArrowheads="1"/>
          </p:cNvSpPr>
          <p:nvPr/>
        </p:nvSpPr>
        <p:spPr bwMode="auto">
          <a:xfrm>
            <a:off x="2555875" y="270827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a:defRPr/>
            </a:pPr>
            <a:r>
              <a:rPr lang="en-US" sz="3200" b="1" u="sng">
                <a:solidFill>
                  <a:schemeClr val="hlink"/>
                </a:solidFill>
                <a:effectLst>
                  <a:outerShdw blurRad="38100" dist="38100" dir="2700000" algn="tl">
                    <a:srgbClr val="000000"/>
                  </a:outerShdw>
                </a:effectLst>
              </a:rPr>
              <a:t>200</a:t>
            </a:r>
          </a:p>
        </p:txBody>
      </p:sp>
      <p:sp>
        <p:nvSpPr>
          <p:cNvPr id="67599" name="Rectangle 15"/>
          <p:cNvSpPr>
            <a:spLocks noChangeAspect="1" noChangeArrowheads="1"/>
          </p:cNvSpPr>
          <p:nvPr/>
        </p:nvSpPr>
        <p:spPr bwMode="auto">
          <a:xfrm>
            <a:off x="4716463" y="270827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a:defRPr/>
            </a:pPr>
            <a:r>
              <a:rPr lang="en-US" sz="3200" b="1" u="sng">
                <a:solidFill>
                  <a:schemeClr val="hlink"/>
                </a:solidFill>
                <a:effectLst>
                  <a:outerShdw blurRad="38100" dist="38100" dir="2700000" algn="tl">
                    <a:srgbClr val="000000"/>
                  </a:outerShdw>
                </a:effectLst>
              </a:rPr>
              <a:t>200</a:t>
            </a:r>
          </a:p>
        </p:txBody>
      </p:sp>
      <p:sp>
        <p:nvSpPr>
          <p:cNvPr id="67601" name="Rectangle 17"/>
          <p:cNvSpPr>
            <a:spLocks noChangeAspect="1" noChangeArrowheads="1"/>
          </p:cNvSpPr>
          <p:nvPr/>
        </p:nvSpPr>
        <p:spPr bwMode="auto">
          <a:xfrm>
            <a:off x="395288" y="393382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7" action="ppaction://hlinksldjump"/>
              </a:rPr>
              <a:t>300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02" name="Rectangle 18"/>
          <p:cNvSpPr>
            <a:spLocks noChangeAspect="1" noChangeArrowheads="1"/>
          </p:cNvSpPr>
          <p:nvPr/>
        </p:nvSpPr>
        <p:spPr bwMode="auto">
          <a:xfrm>
            <a:off x="2484438" y="393382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8" action="ppaction://hlinksldjump"/>
              </a:rPr>
              <a:t>300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03" name="Rectangle 19"/>
          <p:cNvSpPr>
            <a:spLocks noChangeAspect="1" noChangeArrowheads="1"/>
          </p:cNvSpPr>
          <p:nvPr/>
        </p:nvSpPr>
        <p:spPr bwMode="auto">
          <a:xfrm>
            <a:off x="4716463" y="393382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9" action="ppaction://hlinksldjump"/>
              </a:rPr>
              <a:t>300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05" name="Rectangle 21"/>
          <p:cNvSpPr>
            <a:spLocks noChangeAspect="1" noChangeArrowheads="1"/>
          </p:cNvSpPr>
          <p:nvPr/>
        </p:nvSpPr>
        <p:spPr bwMode="auto">
          <a:xfrm>
            <a:off x="395288" y="5157788"/>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0" action="ppaction://hlinksldjump"/>
              </a:rPr>
              <a:t>400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06" name="Rectangle 22"/>
          <p:cNvSpPr>
            <a:spLocks noChangeAspect="1" noChangeArrowheads="1"/>
          </p:cNvSpPr>
          <p:nvPr/>
        </p:nvSpPr>
        <p:spPr bwMode="auto">
          <a:xfrm>
            <a:off x="2484438" y="5157788"/>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a:defRPr/>
            </a:pPr>
            <a:r>
              <a:rPr lang="en-US" sz="3200" b="1" u="sng">
                <a:solidFill>
                  <a:schemeClr val="hlink"/>
                </a:solidFill>
                <a:effectLst>
                  <a:outerShdw blurRad="38100" dist="38100" dir="2700000" algn="tl">
                    <a:srgbClr val="000000"/>
                  </a:outerShdw>
                </a:effectLst>
              </a:rPr>
              <a:t>400</a:t>
            </a:r>
          </a:p>
        </p:txBody>
      </p:sp>
      <p:sp>
        <p:nvSpPr>
          <p:cNvPr id="67607" name="Rectangle 23"/>
          <p:cNvSpPr>
            <a:spLocks noChangeAspect="1" noChangeArrowheads="1"/>
          </p:cNvSpPr>
          <p:nvPr/>
        </p:nvSpPr>
        <p:spPr bwMode="auto">
          <a:xfrm>
            <a:off x="4716463" y="5157788"/>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1" action="ppaction://hlinksldjump"/>
              </a:rPr>
              <a:t>400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09" name="Rectangle 25">
            <a:hlinkClick r:id="" action="ppaction://hlinkshowjump?jump=nextslide"/>
          </p:cNvPr>
          <p:cNvSpPr>
            <a:spLocks noChangeAspect="1" noChangeArrowheads="1"/>
          </p:cNvSpPr>
          <p:nvPr/>
        </p:nvSpPr>
        <p:spPr bwMode="auto">
          <a:xfrm>
            <a:off x="6948488" y="549275"/>
            <a:ext cx="1616075" cy="7477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ru-RU" b="1" dirty="0">
                <a:solidFill>
                  <a:srgbClr val="FFCC00"/>
                </a:solidFill>
                <a:effectLst>
                  <a:outerShdw blurRad="38100" dist="38100" dir="2700000" algn="tl">
                    <a:srgbClr val="000000"/>
                  </a:outerShdw>
                </a:effectLst>
                <a:latin typeface="Arial" pitchFamily="34" charset="0"/>
              </a:rPr>
              <a:t>  Головоломки</a:t>
            </a:r>
            <a:r>
              <a:rPr lang="ru-RU" sz="2000" b="1" dirty="0">
                <a:solidFill>
                  <a:srgbClr val="FFCC00"/>
                </a:solidFill>
                <a:effectLst>
                  <a:outerShdw blurRad="38100" dist="38100" dir="2700000" algn="tl">
                    <a:srgbClr val="000000"/>
                  </a:outerShdw>
                </a:effectLst>
                <a:latin typeface="Arial" pitchFamily="34" charset="0"/>
              </a:rPr>
              <a:t>  </a:t>
            </a:r>
            <a:endParaRPr lang="en-US" sz="2000" b="1" dirty="0">
              <a:solidFill>
                <a:srgbClr val="FFCC00"/>
              </a:solidFill>
              <a:effectLst>
                <a:outerShdw blurRad="38100" dist="38100" dir="2700000" algn="tl">
                  <a:srgbClr val="000000"/>
                </a:outerShdw>
              </a:effectLst>
              <a:latin typeface="Arial" pitchFamily="34" charset="0"/>
            </a:endParaRPr>
          </a:p>
        </p:txBody>
      </p:sp>
      <p:sp>
        <p:nvSpPr>
          <p:cNvPr id="67610" name="Rectangle 26">
            <a:hlinkClick r:id="" action="ppaction://hlinkshowjump?jump=nextslide"/>
          </p:cNvPr>
          <p:cNvSpPr>
            <a:spLocks noChangeAspect="1" noChangeArrowheads="1"/>
          </p:cNvSpPr>
          <p:nvPr/>
        </p:nvSpPr>
        <p:spPr bwMode="auto">
          <a:xfrm>
            <a:off x="4716463" y="549275"/>
            <a:ext cx="1581150" cy="731838"/>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ru-RU" sz="2000" b="1" dirty="0">
                <a:solidFill>
                  <a:srgbClr val="FFCC00"/>
                </a:solidFill>
                <a:effectLst>
                  <a:outerShdw blurRad="38100" dist="38100" dir="2700000" algn="tl">
                    <a:srgbClr val="000000"/>
                  </a:outerShdw>
                </a:effectLst>
                <a:latin typeface="Arial" pitchFamily="34" charset="0"/>
              </a:rPr>
              <a:t>Тела</a:t>
            </a:r>
            <a:endParaRPr lang="en-US" sz="2000" b="1" dirty="0">
              <a:solidFill>
                <a:srgbClr val="FFCC00"/>
              </a:solidFill>
              <a:effectLst>
                <a:outerShdw blurRad="38100" dist="38100" dir="2700000" algn="tl">
                  <a:srgbClr val="000000"/>
                </a:outerShdw>
              </a:effectLst>
              <a:latin typeface="Arial" pitchFamily="34" charset="0"/>
            </a:endParaRPr>
          </a:p>
        </p:txBody>
      </p:sp>
      <p:sp>
        <p:nvSpPr>
          <p:cNvPr id="67611" name="Rectangle 27"/>
          <p:cNvSpPr>
            <a:spLocks noChangeAspect="1" noChangeArrowheads="1"/>
          </p:cNvSpPr>
          <p:nvPr/>
        </p:nvSpPr>
        <p:spPr bwMode="auto">
          <a:xfrm>
            <a:off x="6948488" y="1484313"/>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2" action="ppaction://hlinksldjump"/>
              </a:rPr>
              <a:t>100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12" name="Rectangle 28"/>
          <p:cNvSpPr>
            <a:spLocks noChangeAspect="1" noChangeArrowheads="1"/>
          </p:cNvSpPr>
          <p:nvPr/>
        </p:nvSpPr>
        <p:spPr bwMode="auto">
          <a:xfrm>
            <a:off x="6948488" y="270827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3" action="ppaction://hlinksldjump"/>
              </a:rPr>
              <a:t>200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13" name="Rectangle 29"/>
          <p:cNvSpPr>
            <a:spLocks noChangeAspect="1" noChangeArrowheads="1"/>
          </p:cNvSpPr>
          <p:nvPr/>
        </p:nvSpPr>
        <p:spPr bwMode="auto">
          <a:xfrm>
            <a:off x="6948488" y="3933825"/>
            <a:ext cx="1581150" cy="1052513"/>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4" action="ppaction://hlinksldjump"/>
              </a:rPr>
              <a:t>300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67614" name="Rectangle 30"/>
          <p:cNvSpPr>
            <a:spLocks noChangeAspect="1" noChangeArrowheads="1"/>
          </p:cNvSpPr>
          <p:nvPr/>
        </p:nvSpPr>
        <p:spPr bwMode="auto">
          <a:xfrm>
            <a:off x="6948488" y="5157788"/>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rId15" action="ppaction://hlinksldjump"/>
              </a:rPr>
              <a:t>400</a:t>
            </a:r>
            <a:endParaRPr lang="en-US" sz="3200" b="1" dirty="0">
              <a:solidFill>
                <a:schemeClr val="bg1"/>
              </a:solidFill>
              <a:effectLst>
                <a:outerShdw blurRad="38100" dist="38100" dir="2700000" algn="tl">
                  <a:srgbClr val="000000"/>
                </a:outerShdw>
              </a:effectLst>
              <a:latin typeface="Arial" pitchFamily="34" charset="0"/>
            </a:endParaRPr>
          </a:p>
        </p:txBody>
      </p:sp>
      <p:sp>
        <p:nvSpPr>
          <p:cNvPr id="2" name="Rectangle 9"/>
          <p:cNvSpPr>
            <a:spLocks noChangeAspect="1" noChangeArrowheads="1"/>
          </p:cNvSpPr>
          <p:nvPr/>
        </p:nvSpPr>
        <p:spPr bwMode="auto">
          <a:xfrm>
            <a:off x="4716463" y="1484313"/>
            <a:ext cx="1581150" cy="1052512"/>
          </a:xfrm>
          <a:prstGeom prst="rect">
            <a:avLst/>
          </a:prstGeom>
          <a:gradFill rotWithShape="0">
            <a:gsLst>
              <a:gs pos="0">
                <a:srgbClr val="3366FF"/>
              </a:gs>
              <a:gs pos="50000">
                <a:srgbClr val="000066"/>
              </a:gs>
              <a:gs pos="100000">
                <a:srgbClr val="3366FF"/>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3200" b="1" dirty="0">
                <a:solidFill>
                  <a:schemeClr val="bg1"/>
                </a:solidFill>
                <a:effectLst>
                  <a:outerShdw blurRad="38100" dist="38100" dir="2700000" algn="tl">
                    <a:srgbClr val="000000"/>
                  </a:outerShdw>
                </a:effectLst>
                <a:latin typeface="Arial" pitchFamily="34" charset="0"/>
                <a:hlinkClick r:id="" action="ppaction://noaction"/>
              </a:rPr>
              <a:t>100</a:t>
            </a:r>
            <a:endParaRPr lang="en-US" sz="3200" b="1" dirty="0">
              <a:solidFill>
                <a:schemeClr val="bg1"/>
              </a:solidFill>
              <a:effectLst>
                <a:outerShdw blurRad="38100" dist="38100" dir="2700000" algn="tl">
                  <a:srgbClr val="000000"/>
                </a:outerShdw>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7588"/>
                                        </p:tgtEl>
                                        <p:attrNameLst>
                                          <p:attrName>style.visibility</p:attrName>
                                        </p:attrNameLst>
                                      </p:cBhvr>
                                      <p:to>
                                        <p:strVal val="visible"/>
                                      </p:to>
                                    </p:set>
                                    <p:anim calcmode="lin" valueType="num">
                                      <p:cBhvr additive="base">
                                        <p:cTn id="7" dur="500" fill="hold"/>
                                        <p:tgtEl>
                                          <p:spTgt spid="67588"/>
                                        </p:tgtEl>
                                        <p:attrNameLst>
                                          <p:attrName>ppt_x</p:attrName>
                                        </p:attrNameLst>
                                      </p:cBhvr>
                                      <p:tavLst>
                                        <p:tav tm="0">
                                          <p:val>
                                            <p:strVal val="#ppt_x"/>
                                          </p:val>
                                        </p:tav>
                                        <p:tav tm="100000">
                                          <p:val>
                                            <p:strVal val="#ppt_x"/>
                                          </p:val>
                                        </p:tav>
                                      </p:tavLst>
                                    </p:anim>
                                    <p:anim calcmode="lin" valueType="num">
                                      <p:cBhvr additive="base">
                                        <p:cTn id="8" dur="500" fill="hold"/>
                                        <p:tgtEl>
                                          <p:spTgt spid="6758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nodeType="afterGroup">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67589"/>
                                        </p:tgtEl>
                                        <p:attrNameLst>
                                          <p:attrName>style.visibility</p:attrName>
                                        </p:attrNameLst>
                                      </p:cBhvr>
                                      <p:to>
                                        <p:strVal val="visible"/>
                                      </p:to>
                                    </p:set>
                                    <p:anim calcmode="lin" valueType="num">
                                      <p:cBhvr additive="base">
                                        <p:cTn id="12" dur="500" fill="hold"/>
                                        <p:tgtEl>
                                          <p:spTgt spid="67589"/>
                                        </p:tgtEl>
                                        <p:attrNameLst>
                                          <p:attrName>ppt_x</p:attrName>
                                        </p:attrNameLst>
                                      </p:cBhvr>
                                      <p:tavLst>
                                        <p:tav tm="0">
                                          <p:val>
                                            <p:strVal val="#ppt_x"/>
                                          </p:val>
                                        </p:tav>
                                        <p:tav tm="100000">
                                          <p:val>
                                            <p:strVal val="#ppt_x"/>
                                          </p:val>
                                        </p:tav>
                                      </p:tavLst>
                                    </p:anim>
                                    <p:anim calcmode="lin" valueType="num">
                                      <p:cBhvr additive="base">
                                        <p:cTn id="13" dur="500" fill="hold"/>
                                        <p:tgtEl>
                                          <p:spTgt spid="6758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par>
                                <p:cTn id="14" presetID="2" presetClass="entr" presetSubtype="1" fill="hold" grpId="0" nodeType="withEffect">
                                  <p:stCondLst>
                                    <p:cond delay="0"/>
                                  </p:stCondLst>
                                  <p:childTnLst>
                                    <p:set>
                                      <p:cBhvr>
                                        <p:cTn id="15" dur="1" fill="hold">
                                          <p:stCondLst>
                                            <p:cond delay="0"/>
                                          </p:stCondLst>
                                        </p:cTn>
                                        <p:tgtEl>
                                          <p:spTgt spid="67610"/>
                                        </p:tgtEl>
                                        <p:attrNameLst>
                                          <p:attrName>style.visibility</p:attrName>
                                        </p:attrNameLst>
                                      </p:cBhvr>
                                      <p:to>
                                        <p:strVal val="visible"/>
                                      </p:to>
                                    </p:set>
                                    <p:anim calcmode="lin" valueType="num">
                                      <p:cBhvr additive="base">
                                        <p:cTn id="16" dur="500" fill="hold"/>
                                        <p:tgtEl>
                                          <p:spTgt spid="67610"/>
                                        </p:tgtEl>
                                        <p:attrNameLst>
                                          <p:attrName>ppt_x</p:attrName>
                                        </p:attrNameLst>
                                      </p:cBhvr>
                                      <p:tavLst>
                                        <p:tav tm="0">
                                          <p:val>
                                            <p:strVal val="#ppt_x"/>
                                          </p:val>
                                        </p:tav>
                                        <p:tav tm="100000">
                                          <p:val>
                                            <p:strVal val="#ppt_x"/>
                                          </p:val>
                                        </p:tav>
                                      </p:tavLst>
                                    </p:anim>
                                    <p:anim calcmode="lin" valueType="num">
                                      <p:cBhvr additive="base">
                                        <p:cTn id="17" dur="500" fill="hold"/>
                                        <p:tgtEl>
                                          <p:spTgt spid="676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whoosh.wav"/>
                                        </p:tgtEl>
                                      </p:cMediaNode>
                                    </p:audio>
                                  </p:subTnLst>
                                </p:cTn>
                              </p:par>
                            </p:childTnLst>
                          </p:cTn>
                        </p:par>
                        <p:par>
                          <p:cTn id="18" fill="hold" nodeType="afterGroup">
                            <p:stCondLst>
                              <p:cond delay="1000"/>
                            </p:stCondLst>
                            <p:childTnLst>
                              <p:par>
                                <p:cTn id="19" presetID="2" presetClass="entr" presetSubtype="1" fill="hold" grpId="0" nodeType="afterEffect">
                                  <p:stCondLst>
                                    <p:cond delay="0"/>
                                  </p:stCondLst>
                                  <p:childTnLst>
                                    <p:set>
                                      <p:cBhvr>
                                        <p:cTn id="20" dur="1" fill="hold">
                                          <p:stCondLst>
                                            <p:cond delay="0"/>
                                          </p:stCondLst>
                                        </p:cTn>
                                        <p:tgtEl>
                                          <p:spTgt spid="67609"/>
                                        </p:tgtEl>
                                        <p:attrNameLst>
                                          <p:attrName>style.visibility</p:attrName>
                                        </p:attrNameLst>
                                      </p:cBhvr>
                                      <p:to>
                                        <p:strVal val="visible"/>
                                      </p:to>
                                    </p:set>
                                    <p:anim calcmode="lin" valueType="num">
                                      <p:cBhvr additive="base">
                                        <p:cTn id="21" dur="500" fill="hold"/>
                                        <p:tgtEl>
                                          <p:spTgt spid="67609"/>
                                        </p:tgtEl>
                                        <p:attrNameLst>
                                          <p:attrName>ppt_x</p:attrName>
                                        </p:attrNameLst>
                                      </p:cBhvr>
                                      <p:tavLst>
                                        <p:tav tm="0">
                                          <p:val>
                                            <p:strVal val="#ppt_x"/>
                                          </p:val>
                                        </p:tav>
                                        <p:tav tm="100000">
                                          <p:val>
                                            <p:strVal val="#ppt_x"/>
                                          </p:val>
                                        </p:tav>
                                      </p:tavLst>
                                    </p:anim>
                                    <p:anim calcmode="lin" valueType="num">
                                      <p:cBhvr additive="base">
                                        <p:cTn id="22" dur="500" fill="hold"/>
                                        <p:tgtEl>
                                          <p:spTgt spid="6760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whoosh.wav"/>
                                        </p:tgtEl>
                                      </p:cMediaNode>
                                    </p:audio>
                                  </p:subTnLst>
                                </p:cTn>
                              </p:par>
                              <p:par>
                                <p:cTn id="23" presetID="1" presetClass="entr" presetSubtype="0" fill="hold" grpId="0" nodeType="withEffect">
                                  <p:stCondLst>
                                    <p:cond delay="0"/>
                                  </p:stCondLst>
                                  <p:childTnLst>
                                    <p:set>
                                      <p:cBhvr>
                                        <p:cTn id="24" dur="1" fill="hold">
                                          <p:stCondLst>
                                            <p:cond delay="499"/>
                                          </p:stCondLst>
                                        </p:cTn>
                                        <p:tgtEl>
                                          <p:spTgt spid="6759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laser.wav"/>
                                        </p:tgtEl>
                                      </p:cMediaNode>
                                    </p:audio>
                                  </p:subTnLst>
                                </p:cTn>
                              </p:par>
                              <p:par>
                                <p:cTn id="25" presetID="1" presetClass="entr" presetSubtype="0" fill="hold" grpId="0" nodeType="withEffect">
                                  <p:stCondLst>
                                    <p:cond delay="0"/>
                                  </p:stCondLst>
                                  <p:childTnLst>
                                    <p:set>
                                      <p:cBhvr>
                                        <p:cTn id="26" dur="1" fill="hold">
                                          <p:stCondLst>
                                            <p:cond delay="499"/>
                                          </p:stCondLst>
                                        </p:cTn>
                                        <p:tgtEl>
                                          <p:spTgt spid="67596"/>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par>
                          <p:cTn id="27" fill="hold" nodeType="afterGroup">
                            <p:stCondLst>
                              <p:cond delay="1500"/>
                            </p:stCondLst>
                            <p:childTnLst>
                              <p:par>
                                <p:cTn id="28" presetID="1" presetClass="entr" presetSubtype="0" fill="hold" grpId="0" nodeType="afterEffect">
                                  <p:stCondLst>
                                    <p:cond delay="0"/>
                                  </p:stCondLst>
                                  <p:childTnLst>
                                    <p:set>
                                      <p:cBhvr>
                                        <p:cTn id="29" dur="1" fill="hold">
                                          <p:stCondLst>
                                            <p:cond delay="499"/>
                                          </p:stCondLst>
                                        </p:cTn>
                                        <p:tgtEl>
                                          <p:spTgt spid="67593"/>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laser.wav"/>
                                        </p:tgtEl>
                                      </p:cMediaNode>
                                    </p:audio>
                                  </p:subTnLst>
                                </p:cTn>
                              </p:par>
                              <p:par>
                                <p:cTn id="30" presetID="1" presetClass="entr" presetSubtype="0" fill="hold" grpId="0" nodeType="withEffect">
                                  <p:stCondLst>
                                    <p:cond delay="0"/>
                                  </p:stCondLst>
                                  <p:childTnLst>
                                    <p:set>
                                      <p:cBhvr>
                                        <p:cTn id="31" dur="1" fill="hold">
                                          <p:stCondLst>
                                            <p:cond delay="499"/>
                                          </p:stCondLst>
                                        </p:cTn>
                                        <p:tgtEl>
                                          <p:spTgt spid="67612"/>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laser.wav"/>
                                        </p:tgtEl>
                                      </p:cMediaNode>
                                    </p:audio>
                                  </p:subTnLst>
                                </p:cTn>
                              </p:par>
                            </p:childTnLst>
                          </p:cTn>
                        </p:par>
                        <p:par>
                          <p:cTn id="32" fill="hold" nodeType="afterGroup">
                            <p:stCondLst>
                              <p:cond delay="2000"/>
                            </p:stCondLst>
                            <p:childTnLst>
                              <p:par>
                                <p:cTn id="33" presetID="1" presetClass="entr" presetSubtype="0" fill="hold" grpId="0" nodeType="afterEffect">
                                  <p:stCondLst>
                                    <p:cond delay="0"/>
                                  </p:stCondLst>
                                  <p:childTnLst>
                                    <p:set>
                                      <p:cBhvr>
                                        <p:cTn id="34" dur="1" fill="hold">
                                          <p:stCondLst>
                                            <p:cond delay="499"/>
                                          </p:stCondLst>
                                        </p:cTn>
                                        <p:tgtEl>
                                          <p:spTgt spid="6760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laser.wav"/>
                                        </p:tgtEl>
                                      </p:cMediaNode>
                                    </p:audio>
                                  </p:subTnLst>
                                </p:cTn>
                              </p:par>
                              <p:par>
                                <p:cTn id="35" presetID="1" presetClass="entr" presetSubtype="0" fill="hold" grpId="0" nodeType="withEffect">
                                  <p:stCondLst>
                                    <p:cond delay="0"/>
                                  </p:stCondLst>
                                  <p:childTnLst>
                                    <p:set>
                                      <p:cBhvr>
                                        <p:cTn id="36" dur="1" fill="hold">
                                          <p:stCondLst>
                                            <p:cond delay="499"/>
                                          </p:stCondLst>
                                        </p:cTn>
                                        <p:tgtEl>
                                          <p:spTgt spid="67606"/>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laser.wav"/>
                                        </p:tgtEl>
                                      </p:cMediaNode>
                                    </p:audio>
                                  </p:subTnLst>
                                </p:cTn>
                              </p:par>
                            </p:childTnLst>
                          </p:cTn>
                        </p:par>
                        <p:par>
                          <p:cTn id="37" fill="hold" nodeType="afterGroup">
                            <p:stCondLst>
                              <p:cond delay="2500"/>
                            </p:stCondLst>
                            <p:childTnLst>
                              <p:par>
                                <p:cTn id="38" presetID="1" presetClass="entr" presetSubtype="0" fill="hold" grpId="0" nodeType="afterEffect">
                                  <p:stCondLst>
                                    <p:cond delay="0"/>
                                  </p:stCondLst>
                                  <p:childTnLst>
                                    <p:set>
                                      <p:cBhvr>
                                        <p:cTn id="39" dur="1" fill="hold">
                                          <p:stCondLst>
                                            <p:cond delay="499"/>
                                          </p:stCondLst>
                                        </p:cTn>
                                        <p:tgtEl>
                                          <p:spTgt spid="67599"/>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laser.wav"/>
                                        </p:tgtEl>
                                      </p:cMediaNode>
                                    </p:audio>
                                  </p:subTnLst>
                                </p:cTn>
                              </p:par>
                              <p:par>
                                <p:cTn id="40" presetID="1" presetClass="entr" presetSubtype="0" fill="hold" grpId="0" nodeType="withEffect">
                                  <p:stCondLst>
                                    <p:cond delay="0"/>
                                  </p:stCondLst>
                                  <p:childTnLst>
                                    <p:set>
                                      <p:cBhvr>
                                        <p:cTn id="41" dur="1" fill="hold">
                                          <p:stCondLst>
                                            <p:cond delay="499"/>
                                          </p:stCondLst>
                                        </p:cTn>
                                        <p:tgtEl>
                                          <p:spTgt spid="6761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laser.wav"/>
                                        </p:tgtEl>
                                      </p:cMediaNode>
                                    </p:audio>
                                  </p:subTnLst>
                                </p:cTn>
                              </p:par>
                            </p:childTnLst>
                          </p:cTn>
                        </p:par>
                        <p:par>
                          <p:cTn id="42" fill="hold" nodeType="afterGroup">
                            <p:stCondLst>
                              <p:cond delay="3000"/>
                            </p:stCondLst>
                            <p:childTnLst>
                              <p:par>
                                <p:cTn id="43" presetID="1" presetClass="entr" presetSubtype="0" fill="hold" grpId="0" nodeType="afterEffect">
                                  <p:stCondLst>
                                    <p:cond delay="0"/>
                                  </p:stCondLst>
                                  <p:childTnLst>
                                    <p:set>
                                      <p:cBhvr>
                                        <p:cTn id="44" dur="1" fill="hold">
                                          <p:stCondLst>
                                            <p:cond delay="499"/>
                                          </p:stCondLst>
                                        </p:cTn>
                                        <p:tgtEl>
                                          <p:spTgt spid="67601"/>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laser.wav"/>
                                        </p:tgtEl>
                                      </p:cMediaNode>
                                    </p:audio>
                                  </p:subTnLst>
                                </p:cTn>
                              </p:par>
                              <p:par>
                                <p:cTn id="45" presetID="1" presetClass="entr" presetSubtype="0" fill="hold" grpId="0" nodeType="withEffect">
                                  <p:stCondLst>
                                    <p:cond delay="0"/>
                                  </p:stCondLst>
                                  <p:childTnLst>
                                    <p:set>
                                      <p:cBhvr>
                                        <p:cTn id="46" dur="1" fill="hold">
                                          <p:stCondLst>
                                            <p:cond delay="499"/>
                                          </p:stCondLst>
                                        </p:cTn>
                                        <p:tgtEl>
                                          <p:spTgt spid="67602"/>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laser.wav"/>
                                        </p:tgtEl>
                                      </p:cMediaNode>
                                    </p:audio>
                                  </p:subTnLst>
                                </p:cTn>
                              </p:par>
                            </p:childTnLst>
                          </p:cTn>
                        </p:par>
                        <p:par>
                          <p:cTn id="47" fill="hold" nodeType="afterGroup">
                            <p:stCondLst>
                              <p:cond delay="3500"/>
                            </p:stCondLst>
                            <p:childTnLst>
                              <p:par>
                                <p:cTn id="48" presetID="1" presetClass="entr" presetSubtype="0" fill="hold" grpId="0" nodeType="afterEffect">
                                  <p:stCondLst>
                                    <p:cond delay="0"/>
                                  </p:stCondLst>
                                  <p:childTnLst>
                                    <p:set>
                                      <p:cBhvr>
                                        <p:cTn id="49" dur="1" fill="hold">
                                          <p:stCondLst>
                                            <p:cond delay="499"/>
                                          </p:stCondLst>
                                        </p:cTn>
                                        <p:tgtEl>
                                          <p:spTgt spid="6760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laser.wav"/>
                                        </p:tgtEl>
                                      </p:cMediaNode>
                                    </p:audio>
                                  </p:subTnLst>
                                </p:cTn>
                              </p:par>
                              <p:par>
                                <p:cTn id="50" presetID="1" presetClass="entr" presetSubtype="0" fill="hold" grpId="0" nodeType="withEffect">
                                  <p:stCondLst>
                                    <p:cond delay="0"/>
                                  </p:stCondLst>
                                  <p:childTnLst>
                                    <p:set>
                                      <p:cBhvr>
                                        <p:cTn id="51" dur="1" fill="hold">
                                          <p:stCondLst>
                                            <p:cond delay="499"/>
                                          </p:stCondLst>
                                        </p:cTn>
                                        <p:tgtEl>
                                          <p:spTgt spid="67611"/>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laser.wav"/>
                                        </p:tgtEl>
                                      </p:cMediaNode>
                                    </p:audio>
                                  </p:subTnLst>
                                </p:cTn>
                              </p:par>
                            </p:childTnLst>
                          </p:cTn>
                        </p:par>
                        <p:par>
                          <p:cTn id="52" fill="hold">
                            <p:stCondLst>
                              <p:cond delay="4000"/>
                            </p:stCondLst>
                            <p:childTnLst>
                              <p:par>
                                <p:cTn id="53" presetID="1" presetClass="entr" presetSubtype="0" fill="hold" grpId="0" nodeType="afterEffect">
                                  <p:stCondLst>
                                    <p:cond delay="0"/>
                                  </p:stCondLst>
                                  <p:childTnLst>
                                    <p:set>
                                      <p:cBhvr>
                                        <p:cTn id="54" dur="1" fill="hold">
                                          <p:stCondLst>
                                            <p:cond delay="499"/>
                                          </p:stCondLst>
                                        </p:cTn>
                                        <p:tgtEl>
                                          <p:spTgt spid="67605"/>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laser.wav"/>
                                        </p:tgtEl>
                                      </p:cMediaNode>
                                    </p:audio>
                                  </p:subTnLst>
                                </p:cTn>
                              </p:par>
                              <p:par>
                                <p:cTn id="55" presetID="1" presetClass="entr" presetSubtype="0" fill="hold" grpId="0" nodeType="withEffect">
                                  <p:stCondLst>
                                    <p:cond delay="0"/>
                                  </p:stCondLst>
                                  <p:childTnLst>
                                    <p:set>
                                      <p:cBhvr>
                                        <p:cTn id="56" dur="1" fill="hold">
                                          <p:stCondLst>
                                            <p:cond delay="499"/>
                                          </p:stCondLst>
                                        </p:cTn>
                                        <p:tgtEl>
                                          <p:spTgt spid="67614"/>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laser.wav"/>
                                        </p:tgtEl>
                                      </p:cMediaNode>
                                    </p:audio>
                                  </p:subTnLst>
                                </p:cTn>
                              </p:par>
                            </p:childTnLst>
                          </p:cTn>
                        </p:par>
                        <p:par>
                          <p:cTn id="57" fill="hold">
                            <p:stCondLst>
                              <p:cond delay="4500"/>
                            </p:stCondLst>
                            <p:childTnLst>
                              <p:par>
                                <p:cTn id="58" presetID="1" presetClass="entr" presetSubtype="0" fill="hold" grpId="0" nodeType="afterEffect">
                                  <p:stCondLst>
                                    <p:cond delay="0"/>
                                  </p:stCondLst>
                                  <p:childTnLst>
                                    <p:set>
                                      <p:cBhvr>
                                        <p:cTn id="59" dur="1" fill="hold">
                                          <p:stCondLst>
                                            <p:cond delay="499"/>
                                          </p:stCondLst>
                                        </p:cTn>
                                        <p:tgtEl>
                                          <p:spTgt spid="67598"/>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laser.wav"/>
                                        </p:tgtEl>
                                      </p:cMediaNode>
                                    </p:audio>
                                  </p:subTnLst>
                                </p:cTn>
                              </p:par>
                            </p:childTnLst>
                          </p:cTn>
                        </p:par>
                        <p:par>
                          <p:cTn id="60" fill="hold">
                            <p:stCondLst>
                              <p:cond delay="5000"/>
                            </p:stCondLst>
                            <p:childTnLst>
                              <p:par>
                                <p:cTn id="61" presetID="1" presetClass="entr" presetSubtype="0" fill="hold" grpId="0" nodeType="afterEffect">
                                  <p:stCondLst>
                                    <p:cond delay="0"/>
                                  </p:stCondLst>
                                  <p:childTnLst>
                                    <p:set>
                                      <p:cBhvr>
                                        <p:cTn id="62" dur="1" fill="hold">
                                          <p:stCondLst>
                                            <p:cond delay="499"/>
                                          </p:stCondLst>
                                        </p:cTn>
                                        <p:tgtEl>
                                          <p:spTgt spid="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8" grpId="0" animBg="1" autoUpdateAnimBg="0"/>
      <p:bldP spid="67589" grpId="0" animBg="1" autoUpdateAnimBg="0"/>
      <p:bldP spid="67592" grpId="0" animBg="1" autoUpdateAnimBg="0"/>
      <p:bldP spid="67593" grpId="0" animBg="1" autoUpdateAnimBg="0"/>
      <p:bldP spid="67596" grpId="0" animBg="1" autoUpdateAnimBg="0"/>
      <p:bldP spid="67598" grpId="0" animBg="1" autoUpdateAnimBg="0"/>
      <p:bldP spid="67599" grpId="0" animBg="1" autoUpdateAnimBg="0"/>
      <p:bldP spid="67601" grpId="0" animBg="1" autoUpdateAnimBg="0"/>
      <p:bldP spid="67602" grpId="0" animBg="1" autoUpdateAnimBg="0"/>
      <p:bldP spid="67603" grpId="0" animBg="1" autoUpdateAnimBg="0"/>
      <p:bldP spid="67605" grpId="0" animBg="1" autoUpdateAnimBg="0"/>
      <p:bldP spid="67606" grpId="0" animBg="1" autoUpdateAnimBg="0"/>
      <p:bldP spid="67607" grpId="0" animBg="1" autoUpdateAnimBg="0"/>
      <p:bldP spid="67609" grpId="0" animBg="1" autoUpdateAnimBg="0"/>
      <p:bldP spid="67610" grpId="0" animBg="1" autoUpdateAnimBg="0"/>
      <p:bldP spid="67611" grpId="0" animBg="1" autoUpdateAnimBg="0"/>
      <p:bldP spid="67612" grpId="0" animBg="1" autoUpdateAnimBg="0"/>
      <p:bldP spid="67613" grpId="0" animBg="1" autoUpdateAnimBg="0"/>
      <p:bldP spid="67614" grpId="0" animBg="1" autoUpdateAnimBg="0"/>
      <p:bldP spid="2"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60350"/>
            <a:ext cx="8534400" cy="1944688"/>
          </a:xfrm>
        </p:spPr>
        <p:txBody>
          <a:bodyPr rtlCol="0">
            <a:normAutofit fontScale="90000"/>
          </a:bodyPr>
          <a:lstStyle/>
          <a:p>
            <a:pPr eaLnBrk="1" fontAlgn="auto" hangingPunct="1">
              <a:spcAft>
                <a:spcPts val="0"/>
              </a:spcAft>
              <a:defRPr/>
            </a:pPr>
            <a:r>
              <a:rPr lang="ru-RU" sz="4000" b="1" dirty="0" smtClean="0">
                <a:solidFill>
                  <a:schemeClr val="tx2"/>
                </a:solidFill>
                <a:latin typeface="Times New Roman" pitchFamily="18" charset="0"/>
                <a:cs typeface="Times New Roman" pitchFamily="18" charset="0"/>
              </a:rPr>
              <a:t>Какой учёный стал автором первого из дошедших до нас теоретических трактатов по математике?</a:t>
            </a:r>
          </a:p>
        </p:txBody>
      </p:sp>
      <p:sp>
        <p:nvSpPr>
          <p:cNvPr id="46082" name="AutoShape 5">
            <a:hlinkClick r:id="rId3" action="ppaction://hlinksldjump" highlightClick="1"/>
            <a:hlinkHover r:id="" action="ppaction://hlinkshowjump?jump=lastslideviewed"/>
          </p:cNvPr>
          <p:cNvSpPr>
            <a:spLocks noChangeArrowheads="1"/>
          </p:cNvSpPr>
          <p:nvPr/>
        </p:nvSpPr>
        <p:spPr bwMode="auto">
          <a:xfrm>
            <a:off x="7812088" y="5734050"/>
            <a:ext cx="935037"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
        <p:nvSpPr>
          <p:cNvPr id="88072" name="Text Box 8"/>
          <p:cNvSpPr txBox="1">
            <a:spLocks noChangeArrowheads="1"/>
          </p:cNvSpPr>
          <p:nvPr/>
        </p:nvSpPr>
        <p:spPr bwMode="auto">
          <a:xfrm>
            <a:off x="2555875" y="3357563"/>
            <a:ext cx="2520950" cy="1108075"/>
          </a:xfrm>
          <a:prstGeom prst="rect">
            <a:avLst/>
          </a:prstGeom>
          <a:noFill/>
          <a:ln w="9525">
            <a:noFill/>
            <a:miter lim="800000"/>
            <a:headEnd/>
            <a:tailEnd/>
          </a:ln>
        </p:spPr>
        <p:txBody>
          <a:bodyPr>
            <a:spAutoFit/>
          </a:bodyPr>
          <a:lstStyle/>
          <a:p>
            <a:pPr>
              <a:spcBef>
                <a:spcPct val="50000"/>
              </a:spcBef>
            </a:pPr>
            <a:r>
              <a:rPr lang="ru-RU" sz="4000" b="1">
                <a:solidFill>
                  <a:srgbClr val="7030A0"/>
                </a:solidFill>
                <a:latin typeface="Times New Roman" pitchFamily="18" charset="0"/>
                <a:cs typeface="Times New Roman" pitchFamily="18" charset="0"/>
              </a:rPr>
              <a:t>Евклид</a:t>
            </a:r>
            <a:r>
              <a:rPr lang="ru-RU" sz="6600" b="1">
                <a:solidFill>
                  <a:srgbClr val="0000FF"/>
                </a:solidFill>
                <a:latin typeface="Times New Roman" pitchFamily="18" charset="0"/>
                <a:cs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8072"/>
                                        </p:tgtEl>
                                        <p:attrNameLst>
                                          <p:attrName>style.visibility</p:attrName>
                                        </p:attrNameLst>
                                      </p:cBhvr>
                                      <p:to>
                                        <p:strVal val="visible"/>
                                      </p:to>
                                    </p:set>
                                    <p:anim calcmode="lin" valueType="num">
                                      <p:cBhvr additive="base">
                                        <p:cTn id="7" dur="2000" fill="hold"/>
                                        <p:tgtEl>
                                          <p:spTgt spid="88072"/>
                                        </p:tgtEl>
                                        <p:attrNameLst>
                                          <p:attrName>ppt_x</p:attrName>
                                        </p:attrNameLst>
                                      </p:cBhvr>
                                      <p:tavLst>
                                        <p:tav tm="0">
                                          <p:val>
                                            <p:strVal val="1+#ppt_w/2"/>
                                          </p:val>
                                        </p:tav>
                                        <p:tav tm="100000">
                                          <p:val>
                                            <p:strVal val="#ppt_x"/>
                                          </p:val>
                                        </p:tav>
                                      </p:tavLst>
                                    </p:anim>
                                    <p:anim calcmode="lin" valueType="num">
                                      <p:cBhvr additive="base">
                                        <p:cTn id="8" dur="2000" fill="hold"/>
                                        <p:tgtEl>
                                          <p:spTgt spid="8807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388" y="188913"/>
            <a:ext cx="8964612" cy="2305050"/>
          </a:xfrm>
        </p:spPr>
        <p:txBody>
          <a:bodyPr rtlCol="0">
            <a:normAutofit fontScale="90000"/>
          </a:bodyPr>
          <a:lstStyle/>
          <a:p>
            <a:pPr eaLnBrk="1" fontAlgn="auto" hangingPunct="1">
              <a:spcAft>
                <a:spcPts val="0"/>
              </a:spcAft>
              <a:defRPr/>
            </a:pPr>
            <a:r>
              <a:rPr lang="ru-RU" sz="4000" b="1" dirty="0" smtClean="0">
                <a:solidFill>
                  <a:schemeClr val="tx2"/>
                </a:solidFill>
                <a:latin typeface="Times New Roman" pitchFamily="18" charset="0"/>
                <a:cs typeface="Times New Roman" pitchFamily="18" charset="0"/>
              </a:rPr>
              <a:t>У входа в Музей истории и техники в Вашингтоне медленно вращается на пьедестале стальная лента, закрученная на полвитка. Чьё имя она носит?</a:t>
            </a:r>
          </a:p>
        </p:txBody>
      </p:sp>
      <p:sp>
        <p:nvSpPr>
          <p:cNvPr id="47106" name="AutoShape 7">
            <a:hlinkClick r:id="rId3" action="ppaction://hlinksldjump" highlightClick="1"/>
          </p:cNvPr>
          <p:cNvSpPr>
            <a:spLocks noChangeArrowheads="1"/>
          </p:cNvSpPr>
          <p:nvPr/>
        </p:nvSpPr>
        <p:spPr bwMode="auto">
          <a:xfrm>
            <a:off x="7524750" y="5689600"/>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
        <p:nvSpPr>
          <p:cNvPr id="6" name="Text Box 8"/>
          <p:cNvSpPr txBox="1">
            <a:spLocks noChangeArrowheads="1"/>
          </p:cNvSpPr>
          <p:nvPr/>
        </p:nvSpPr>
        <p:spPr bwMode="auto">
          <a:xfrm>
            <a:off x="250825" y="2781300"/>
            <a:ext cx="9144000" cy="2554288"/>
          </a:xfrm>
          <a:prstGeom prst="rect">
            <a:avLst/>
          </a:prstGeom>
          <a:noFill/>
          <a:ln w="9525">
            <a:noFill/>
            <a:miter lim="800000"/>
            <a:headEnd/>
            <a:tailEnd/>
          </a:ln>
        </p:spPr>
        <p:txBody>
          <a:bodyPr>
            <a:spAutoFit/>
          </a:bodyPr>
          <a:lstStyle/>
          <a:p>
            <a:pPr>
              <a:spcBef>
                <a:spcPct val="50000"/>
              </a:spcBef>
            </a:pPr>
            <a:r>
              <a:rPr lang="ru-RU" sz="4000" b="1">
                <a:solidFill>
                  <a:srgbClr val="7030A0"/>
                </a:solidFill>
                <a:latin typeface="Times New Roman" pitchFamily="18" charset="0"/>
                <a:cs typeface="Times New Roman" pitchFamily="18" charset="0"/>
              </a:rPr>
              <a:t>Немецкого математика и астронома Августа Фердинанда Мёбиуса, профессора Лейпцигского университета. </a:t>
            </a:r>
            <a:r>
              <a:rPr lang="ru-RU" sz="4000" b="1">
                <a:solidFill>
                  <a:srgbClr val="0000FF"/>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0" y="260350"/>
            <a:ext cx="9144000" cy="3889375"/>
          </a:xfrm>
        </p:spPr>
        <p:txBody>
          <a:bodyPr/>
          <a:lstStyle/>
          <a:p>
            <a:pPr eaLnBrk="1" hangingPunct="1"/>
            <a:r>
              <a:rPr lang="ru-RU" sz="3600" b="1" smtClean="0">
                <a:solidFill>
                  <a:schemeClr val="tx2"/>
                </a:solidFill>
                <a:latin typeface="Times New Roman" pitchFamily="18" charset="0"/>
                <a:cs typeface="Times New Roman" pitchFamily="18" charset="0"/>
              </a:rPr>
              <a:t>Чарльз Лютвидж Джонсон более 40 лет преподавал математику и логику в Оксфорде. Он считается энтузиастом танграма. Однако всемирную известность Джонсон получил как автор литературных произведений. А каков его псевдоним?</a:t>
            </a:r>
          </a:p>
        </p:txBody>
      </p:sp>
      <p:sp>
        <p:nvSpPr>
          <p:cNvPr id="90117" name="Text Box 5"/>
          <p:cNvSpPr txBox="1">
            <a:spLocks noChangeArrowheads="1"/>
          </p:cNvSpPr>
          <p:nvPr/>
        </p:nvSpPr>
        <p:spPr bwMode="auto">
          <a:xfrm>
            <a:off x="1692275" y="4652963"/>
            <a:ext cx="4319588" cy="708025"/>
          </a:xfrm>
          <a:prstGeom prst="rect">
            <a:avLst/>
          </a:prstGeom>
          <a:noFill/>
          <a:ln w="9525">
            <a:noFill/>
            <a:miter lim="800000"/>
            <a:headEnd/>
            <a:tailEnd/>
          </a:ln>
        </p:spPr>
        <p:txBody>
          <a:bodyPr>
            <a:spAutoFit/>
          </a:bodyPr>
          <a:lstStyle/>
          <a:p>
            <a:pPr>
              <a:spcBef>
                <a:spcPct val="50000"/>
              </a:spcBef>
            </a:pPr>
            <a:r>
              <a:rPr lang="ru-RU" sz="4000" b="1">
                <a:solidFill>
                  <a:srgbClr val="7030A0"/>
                </a:solidFill>
                <a:latin typeface="Times New Roman" pitchFamily="18" charset="0"/>
                <a:cs typeface="Times New Roman" pitchFamily="18" charset="0"/>
              </a:rPr>
              <a:t>Льюис Кэрролл</a:t>
            </a:r>
          </a:p>
        </p:txBody>
      </p:sp>
      <p:sp>
        <p:nvSpPr>
          <p:cNvPr id="48131" name="AutoShape 7">
            <a:hlinkClick r:id="rId3" action="ppaction://hlinksldjump" highlightClick="1"/>
          </p:cNvPr>
          <p:cNvSpPr>
            <a:spLocks noChangeArrowheads="1"/>
          </p:cNvSpPr>
          <p:nvPr/>
        </p:nvSpPr>
        <p:spPr bwMode="auto">
          <a:xfrm>
            <a:off x="7740650" y="5661025"/>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0117"/>
                                        </p:tgtEl>
                                        <p:attrNameLst>
                                          <p:attrName>style.visibility</p:attrName>
                                        </p:attrNameLst>
                                      </p:cBhvr>
                                      <p:to>
                                        <p:strVal val="visible"/>
                                      </p:to>
                                    </p:set>
                                    <p:anim calcmode="lin" valueType="num">
                                      <p:cBhvr additive="base">
                                        <p:cTn id="7" dur="2000" fill="hold"/>
                                        <p:tgtEl>
                                          <p:spTgt spid="90117"/>
                                        </p:tgtEl>
                                        <p:attrNameLst>
                                          <p:attrName>ppt_x</p:attrName>
                                        </p:attrNameLst>
                                      </p:cBhvr>
                                      <p:tavLst>
                                        <p:tav tm="0">
                                          <p:val>
                                            <p:strVal val="1+#ppt_w/2"/>
                                          </p:val>
                                        </p:tav>
                                        <p:tav tm="100000">
                                          <p:val>
                                            <p:strVal val="#ppt_x"/>
                                          </p:val>
                                        </p:tav>
                                      </p:tavLst>
                                    </p:anim>
                                    <p:anim calcmode="lin" valueType="num">
                                      <p:cBhvr additive="base">
                                        <p:cTn id="8" dur="2000" fill="hold"/>
                                        <p:tgtEl>
                                          <p:spTgt spid="9011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a:xfrm>
            <a:off x="323850" y="260350"/>
            <a:ext cx="8534400" cy="2160588"/>
          </a:xfrm>
        </p:spPr>
        <p:txBody>
          <a:bodyPr/>
          <a:lstStyle/>
          <a:p>
            <a:pPr eaLnBrk="1" hangingPunct="1"/>
            <a:r>
              <a:rPr lang="ru-RU" sz="3600" b="1" smtClean="0">
                <a:solidFill>
                  <a:schemeClr val="tx2"/>
                </a:solidFill>
                <a:latin typeface="Times New Roman" pitchFamily="18" charset="0"/>
                <a:cs typeface="Times New Roman" pitchFamily="18" charset="0"/>
              </a:rPr>
              <a:t>Кем впервые было употреблено слово «танграмм»?</a:t>
            </a:r>
          </a:p>
        </p:txBody>
      </p:sp>
      <p:sp>
        <p:nvSpPr>
          <p:cNvPr id="104453" name="Text Box 5"/>
          <p:cNvSpPr txBox="1">
            <a:spLocks noChangeArrowheads="1"/>
          </p:cNvSpPr>
          <p:nvPr/>
        </p:nvSpPr>
        <p:spPr bwMode="auto">
          <a:xfrm>
            <a:off x="1908175" y="3068638"/>
            <a:ext cx="4176713" cy="708025"/>
          </a:xfrm>
          <a:prstGeom prst="rect">
            <a:avLst/>
          </a:prstGeom>
          <a:noFill/>
          <a:ln w="9525">
            <a:noFill/>
            <a:miter lim="800000"/>
            <a:headEnd/>
            <a:tailEnd/>
          </a:ln>
        </p:spPr>
        <p:txBody>
          <a:bodyPr>
            <a:spAutoFit/>
          </a:bodyPr>
          <a:lstStyle/>
          <a:p>
            <a:pPr algn="ctr">
              <a:spcBef>
                <a:spcPct val="50000"/>
              </a:spcBef>
            </a:pPr>
            <a:r>
              <a:rPr lang="ru-RU" sz="4000" b="1">
                <a:solidFill>
                  <a:srgbClr val="7030A0"/>
                </a:solidFill>
                <a:latin typeface="Times New Roman" pitchFamily="18" charset="0"/>
                <a:cs typeface="Times New Roman" pitchFamily="18" charset="0"/>
              </a:rPr>
              <a:t>Томасом Хиллом</a:t>
            </a:r>
          </a:p>
        </p:txBody>
      </p:sp>
      <p:sp>
        <p:nvSpPr>
          <p:cNvPr id="49155" name="AutoShape 7">
            <a:hlinkClick r:id="rId3" action="ppaction://hlinksldjump" highlightClick="1"/>
          </p:cNvPr>
          <p:cNvSpPr>
            <a:spLocks noChangeArrowheads="1"/>
          </p:cNvSpPr>
          <p:nvPr/>
        </p:nvSpPr>
        <p:spPr bwMode="auto">
          <a:xfrm>
            <a:off x="7451725" y="5589588"/>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 calcmode="lin" valueType="num">
                                      <p:cBhvr additive="base">
                                        <p:cTn id="7" dur="2000" fill="hold"/>
                                        <p:tgtEl>
                                          <p:spTgt spid="104453"/>
                                        </p:tgtEl>
                                        <p:attrNameLst>
                                          <p:attrName>ppt_x</p:attrName>
                                        </p:attrNameLst>
                                      </p:cBhvr>
                                      <p:tavLst>
                                        <p:tav tm="0">
                                          <p:val>
                                            <p:strVal val="1+#ppt_w/2"/>
                                          </p:val>
                                        </p:tav>
                                        <p:tav tm="100000">
                                          <p:val>
                                            <p:strVal val="#ppt_x"/>
                                          </p:val>
                                        </p:tav>
                                      </p:tavLst>
                                    </p:anim>
                                    <p:anim calcmode="lin" valueType="num">
                                      <p:cBhvr additive="base">
                                        <p:cTn id="8" dur="2000" fill="hold"/>
                                        <p:tgtEl>
                                          <p:spTgt spid="10445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0" y="260350"/>
            <a:ext cx="9144000" cy="2089150"/>
          </a:xfrm>
        </p:spPr>
        <p:txBody>
          <a:bodyPr/>
          <a:lstStyle/>
          <a:p>
            <a:pPr eaLnBrk="1" hangingPunct="1"/>
            <a:r>
              <a:rPr lang="ru-RU" sz="3600" b="1" smtClean="0">
                <a:solidFill>
                  <a:schemeClr val="tx2"/>
                </a:solidFill>
                <a:latin typeface="Times New Roman" pitchFamily="18" charset="0"/>
                <a:cs typeface="Times New Roman" pitchFamily="18" charset="0"/>
              </a:rPr>
              <a:t>Полупериметр этой геометрической фигуры всегда больше любой из его сторон, а из углов прямым может быть только один</a:t>
            </a:r>
          </a:p>
        </p:txBody>
      </p:sp>
      <p:sp>
        <p:nvSpPr>
          <p:cNvPr id="99333" name="Text Box 5"/>
          <p:cNvSpPr txBox="1">
            <a:spLocks noChangeArrowheads="1"/>
          </p:cNvSpPr>
          <p:nvPr/>
        </p:nvSpPr>
        <p:spPr bwMode="auto">
          <a:xfrm>
            <a:off x="395288" y="3284538"/>
            <a:ext cx="7272337" cy="769937"/>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Треугольник</a:t>
            </a:r>
            <a:endParaRPr lang="ru-RU" sz="4400">
              <a:solidFill>
                <a:srgbClr val="7030A0"/>
              </a:solidFill>
              <a:latin typeface="Times New Roman" pitchFamily="18" charset="0"/>
              <a:cs typeface="Times New Roman" pitchFamily="18" charset="0"/>
            </a:endParaRPr>
          </a:p>
        </p:txBody>
      </p:sp>
      <p:sp>
        <p:nvSpPr>
          <p:cNvPr id="50179" name="AutoShape 7">
            <a:hlinkClick r:id="rId3" action="ppaction://hlinksldjump" highlightClick="1"/>
          </p:cNvPr>
          <p:cNvSpPr>
            <a:spLocks noChangeArrowheads="1"/>
          </p:cNvSpPr>
          <p:nvPr/>
        </p:nvSpPr>
        <p:spPr bwMode="auto">
          <a:xfrm>
            <a:off x="7524750" y="5689600"/>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9333"/>
                                        </p:tgtEl>
                                        <p:attrNameLst>
                                          <p:attrName>style.visibility</p:attrName>
                                        </p:attrNameLst>
                                      </p:cBhvr>
                                      <p:to>
                                        <p:strVal val="visible"/>
                                      </p:to>
                                    </p:set>
                                    <p:anim calcmode="lin" valueType="num">
                                      <p:cBhvr additive="base">
                                        <p:cTn id="7" dur="3000" fill="hold"/>
                                        <p:tgtEl>
                                          <p:spTgt spid="99333"/>
                                        </p:tgtEl>
                                        <p:attrNameLst>
                                          <p:attrName>ppt_x</p:attrName>
                                        </p:attrNameLst>
                                      </p:cBhvr>
                                      <p:tavLst>
                                        <p:tav tm="0">
                                          <p:val>
                                            <p:strVal val="1+#ppt_w/2"/>
                                          </p:val>
                                        </p:tav>
                                        <p:tav tm="100000">
                                          <p:val>
                                            <p:strVal val="#ppt_x"/>
                                          </p:val>
                                        </p:tav>
                                      </p:tavLst>
                                    </p:anim>
                                    <p:anim calcmode="lin" valueType="num">
                                      <p:cBhvr additive="base">
                                        <p:cTn id="8" dur="3000" fill="hold"/>
                                        <p:tgtEl>
                                          <p:spTgt spid="9933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395288" y="476250"/>
            <a:ext cx="8534400" cy="1657350"/>
          </a:xfrm>
        </p:spPr>
        <p:txBody>
          <a:bodyPr/>
          <a:lstStyle/>
          <a:p>
            <a:pPr eaLnBrk="1" hangingPunct="1"/>
            <a:r>
              <a:rPr lang="ru-RU" sz="3600" b="1" smtClean="0">
                <a:solidFill>
                  <a:schemeClr val="tx2"/>
                </a:solidFill>
                <a:latin typeface="Times New Roman" pitchFamily="18" charset="0"/>
                <a:cs typeface="Times New Roman" pitchFamily="18" charset="0"/>
              </a:rPr>
              <a:t>Именно эта фигура получится, если на каждой из сторон квадрата построить прямоугольный треугольник</a:t>
            </a:r>
          </a:p>
        </p:txBody>
      </p:sp>
      <p:sp>
        <p:nvSpPr>
          <p:cNvPr id="92165" name="Text Box 5"/>
          <p:cNvSpPr txBox="1">
            <a:spLocks noChangeArrowheads="1"/>
          </p:cNvSpPr>
          <p:nvPr/>
        </p:nvSpPr>
        <p:spPr bwMode="auto">
          <a:xfrm>
            <a:off x="2051050" y="3573463"/>
            <a:ext cx="2736850" cy="708025"/>
          </a:xfrm>
          <a:prstGeom prst="rect">
            <a:avLst/>
          </a:prstGeom>
          <a:noFill/>
          <a:ln w="9525">
            <a:noFill/>
            <a:miter lim="800000"/>
            <a:headEnd/>
            <a:tailEnd/>
          </a:ln>
        </p:spPr>
        <p:txBody>
          <a:bodyPr>
            <a:spAutoFit/>
          </a:bodyPr>
          <a:lstStyle/>
          <a:p>
            <a:pPr>
              <a:spcBef>
                <a:spcPct val="50000"/>
              </a:spcBef>
            </a:pPr>
            <a:r>
              <a:rPr lang="ru-RU" sz="4000" b="1">
                <a:solidFill>
                  <a:srgbClr val="7030A0"/>
                </a:solidFill>
                <a:latin typeface="Times New Roman" pitchFamily="18" charset="0"/>
                <a:cs typeface="Times New Roman" pitchFamily="18" charset="0"/>
              </a:rPr>
              <a:t>Квадрат</a:t>
            </a:r>
            <a:r>
              <a:rPr lang="ru-RU" sz="4000" b="1">
                <a:solidFill>
                  <a:srgbClr val="0000FF"/>
                </a:solidFill>
                <a:latin typeface="Times New Roman" pitchFamily="18" charset="0"/>
                <a:cs typeface="Times New Roman" pitchFamily="18" charset="0"/>
              </a:rPr>
              <a:t> </a:t>
            </a:r>
          </a:p>
        </p:txBody>
      </p:sp>
      <p:sp>
        <p:nvSpPr>
          <p:cNvPr id="51203" name="AutoShape 7">
            <a:hlinkClick r:id="rId3" action="ppaction://hlinksldjump" highlightClick="1"/>
          </p:cNvPr>
          <p:cNvSpPr>
            <a:spLocks noChangeArrowheads="1"/>
          </p:cNvSpPr>
          <p:nvPr/>
        </p:nvSpPr>
        <p:spPr bwMode="auto">
          <a:xfrm>
            <a:off x="7596188" y="5516563"/>
            <a:ext cx="935037"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2165"/>
                                        </p:tgtEl>
                                        <p:attrNameLst>
                                          <p:attrName>style.visibility</p:attrName>
                                        </p:attrNameLst>
                                      </p:cBhvr>
                                      <p:to>
                                        <p:strVal val="visible"/>
                                      </p:to>
                                    </p:set>
                                    <p:anim calcmode="lin" valueType="num">
                                      <p:cBhvr additive="base">
                                        <p:cTn id="7" dur="2000" fill="hold"/>
                                        <p:tgtEl>
                                          <p:spTgt spid="92165"/>
                                        </p:tgtEl>
                                        <p:attrNameLst>
                                          <p:attrName>ppt_x</p:attrName>
                                        </p:attrNameLst>
                                      </p:cBhvr>
                                      <p:tavLst>
                                        <p:tav tm="0">
                                          <p:val>
                                            <p:strVal val="1+#ppt_w/2"/>
                                          </p:val>
                                        </p:tav>
                                        <p:tav tm="100000">
                                          <p:val>
                                            <p:strVal val="#ppt_x"/>
                                          </p:val>
                                        </p:tav>
                                      </p:tavLst>
                                    </p:anim>
                                    <p:anim calcmode="lin" valueType="num">
                                      <p:cBhvr additive="base">
                                        <p:cTn id="8" dur="2000" fill="hold"/>
                                        <p:tgtEl>
                                          <p:spTgt spid="9216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457200" y="274638"/>
            <a:ext cx="8229600" cy="2290762"/>
          </a:xfrm>
        </p:spPr>
        <p:txBody>
          <a:bodyPr/>
          <a:lstStyle/>
          <a:p>
            <a:pPr eaLnBrk="1" hangingPunct="1"/>
            <a:r>
              <a:rPr lang="ru-RU" sz="3600" b="1" smtClean="0">
                <a:solidFill>
                  <a:schemeClr val="tx2"/>
                </a:solidFill>
                <a:latin typeface="Times New Roman" pitchFamily="18" charset="0"/>
                <a:cs typeface="Times New Roman" pitchFamily="18" charset="0"/>
              </a:rPr>
              <a:t>Её не сложно построить с помощью трёх равнобедренных треугольников, особенно если знать в какой фигуре их построить.</a:t>
            </a:r>
          </a:p>
        </p:txBody>
      </p:sp>
      <p:sp>
        <p:nvSpPr>
          <p:cNvPr id="102405" name="Text Box 5"/>
          <p:cNvSpPr txBox="1">
            <a:spLocks noChangeArrowheads="1"/>
          </p:cNvSpPr>
          <p:nvPr/>
        </p:nvSpPr>
        <p:spPr bwMode="auto">
          <a:xfrm>
            <a:off x="1547813" y="3716338"/>
            <a:ext cx="6696075" cy="1323975"/>
          </a:xfrm>
          <a:prstGeom prst="rect">
            <a:avLst/>
          </a:prstGeom>
          <a:noFill/>
          <a:ln w="9525">
            <a:noFill/>
            <a:miter lim="800000"/>
            <a:headEnd/>
            <a:tailEnd/>
          </a:ln>
        </p:spPr>
        <p:txBody>
          <a:bodyPr>
            <a:spAutoFit/>
          </a:bodyPr>
          <a:lstStyle/>
          <a:p>
            <a:pPr>
              <a:spcBef>
                <a:spcPct val="50000"/>
              </a:spcBef>
            </a:pPr>
            <a:r>
              <a:rPr lang="ru-RU" sz="4000" b="1">
                <a:solidFill>
                  <a:srgbClr val="7030A0"/>
                </a:solidFill>
                <a:latin typeface="Times New Roman" pitchFamily="18" charset="0"/>
                <a:cs typeface="Times New Roman" pitchFamily="18" charset="0"/>
              </a:rPr>
              <a:t>Пятиконечная звезда в правильном пятиугольнике</a:t>
            </a:r>
          </a:p>
        </p:txBody>
      </p:sp>
      <p:sp>
        <p:nvSpPr>
          <p:cNvPr id="52227" name="AutoShape 7">
            <a:hlinkClick r:id="rId3" action="ppaction://hlinksldjump" highlightClick="1"/>
          </p:cNvPr>
          <p:cNvSpPr>
            <a:spLocks noChangeArrowheads="1"/>
          </p:cNvSpPr>
          <p:nvPr/>
        </p:nvSpPr>
        <p:spPr bwMode="auto">
          <a:xfrm>
            <a:off x="7596188" y="5589588"/>
            <a:ext cx="935037"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2405"/>
                                        </p:tgtEl>
                                        <p:attrNameLst>
                                          <p:attrName>style.visibility</p:attrName>
                                        </p:attrNameLst>
                                      </p:cBhvr>
                                      <p:to>
                                        <p:strVal val="visible"/>
                                      </p:to>
                                    </p:set>
                                    <p:anim calcmode="lin" valueType="num">
                                      <p:cBhvr additive="base">
                                        <p:cTn id="7" dur="2000" fill="hold"/>
                                        <p:tgtEl>
                                          <p:spTgt spid="102405"/>
                                        </p:tgtEl>
                                        <p:attrNameLst>
                                          <p:attrName>ppt_x</p:attrName>
                                        </p:attrNameLst>
                                      </p:cBhvr>
                                      <p:tavLst>
                                        <p:tav tm="0">
                                          <p:val>
                                            <p:strVal val="1+#ppt_w/2"/>
                                          </p:val>
                                        </p:tav>
                                        <p:tav tm="100000">
                                          <p:val>
                                            <p:strVal val="#ppt_x"/>
                                          </p:val>
                                        </p:tav>
                                      </p:tavLst>
                                    </p:anim>
                                    <p:anim calcmode="lin" valueType="num">
                                      <p:cBhvr additive="base">
                                        <p:cTn id="8" dur="2000" fill="hold"/>
                                        <p:tgtEl>
                                          <p:spTgt spid="10240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AutoShape 7">
            <a:hlinkClick r:id="rId3" action="ppaction://hlinksldjump" highlightClick="1"/>
          </p:cNvPr>
          <p:cNvSpPr>
            <a:spLocks noChangeArrowheads="1"/>
          </p:cNvSpPr>
          <p:nvPr/>
        </p:nvSpPr>
        <p:spPr bwMode="auto">
          <a:xfrm>
            <a:off x="7524750" y="5589588"/>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
        <p:nvSpPr>
          <p:cNvPr id="53250" name="Rectangle 2"/>
          <p:cNvSpPr>
            <a:spLocks noGrp="1" noChangeArrowheads="1"/>
          </p:cNvSpPr>
          <p:nvPr>
            <p:ph type="title"/>
          </p:nvPr>
        </p:nvSpPr>
        <p:spPr>
          <a:xfrm>
            <a:off x="457200" y="274638"/>
            <a:ext cx="8229600" cy="1930400"/>
          </a:xfrm>
        </p:spPr>
        <p:txBody>
          <a:bodyPr/>
          <a:lstStyle/>
          <a:p>
            <a:pPr eaLnBrk="1" hangingPunct="1"/>
            <a:r>
              <a:rPr lang="ru-RU" sz="4000" smtClean="0">
                <a:solidFill>
                  <a:schemeClr val="tx2"/>
                </a:solidFill>
                <a:latin typeface="Times New Roman" pitchFamily="18" charset="0"/>
                <a:cs typeface="Times New Roman" pitchFamily="18" charset="0"/>
              </a:rPr>
              <a:t>Как называют кривую, которую можно нарисовать на плоскости, не отрывая карандаша от бумаги?</a:t>
            </a:r>
            <a:endParaRPr lang="ru-RU" sz="4000" b="1" smtClean="0">
              <a:solidFill>
                <a:schemeClr val="tx2"/>
              </a:solidFill>
              <a:latin typeface="Times New Roman" pitchFamily="18" charset="0"/>
              <a:cs typeface="Times New Roman" pitchFamily="18" charset="0"/>
            </a:endParaRPr>
          </a:p>
        </p:txBody>
      </p:sp>
      <p:sp>
        <p:nvSpPr>
          <p:cNvPr id="7" name="Text Box 5"/>
          <p:cNvSpPr txBox="1">
            <a:spLocks noChangeArrowheads="1"/>
          </p:cNvSpPr>
          <p:nvPr/>
        </p:nvSpPr>
        <p:spPr bwMode="auto">
          <a:xfrm>
            <a:off x="611188" y="3284538"/>
            <a:ext cx="7381875" cy="1016000"/>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Уникурсальная</a:t>
            </a:r>
            <a:r>
              <a:rPr lang="ru-RU" sz="6000" b="1">
                <a:solidFill>
                  <a:srgbClr val="0000FF"/>
                </a:solidFill>
                <a:latin typeface="Calibri"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609600" y="260350"/>
            <a:ext cx="8534400" cy="1143000"/>
          </a:xfrm>
        </p:spPr>
        <p:txBody>
          <a:bodyPr rtlCol="0">
            <a:normAutofit fontScale="90000"/>
          </a:bodyPr>
          <a:lstStyle/>
          <a:p>
            <a:pPr eaLnBrk="1" fontAlgn="auto" hangingPunct="1">
              <a:spcAft>
                <a:spcPts val="0"/>
              </a:spcAft>
              <a:defRPr/>
            </a:pPr>
            <a:r>
              <a:rPr lang="ru-RU" b="1" dirty="0" smtClean="0">
                <a:solidFill>
                  <a:schemeClr val="tx2"/>
                </a:solidFill>
                <a:latin typeface="Times New Roman" pitchFamily="18" charset="0"/>
                <a:cs typeface="Times New Roman" pitchFamily="18" charset="0"/>
              </a:rPr>
              <a:t>У этого тела нет ни граней, ни вершин, ни рёбер.</a:t>
            </a:r>
          </a:p>
        </p:txBody>
      </p:sp>
      <p:sp>
        <p:nvSpPr>
          <p:cNvPr id="105477" name="Text Box 5"/>
          <p:cNvSpPr txBox="1">
            <a:spLocks noChangeArrowheads="1"/>
          </p:cNvSpPr>
          <p:nvPr/>
        </p:nvSpPr>
        <p:spPr bwMode="auto">
          <a:xfrm>
            <a:off x="1116013" y="2852738"/>
            <a:ext cx="2519362" cy="769937"/>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Шар</a:t>
            </a:r>
          </a:p>
        </p:txBody>
      </p:sp>
      <p:sp>
        <p:nvSpPr>
          <p:cNvPr id="62468" name="AutoShape 7">
            <a:hlinkClick r:id="rId3" action="ppaction://hlinksldjump" highlightClick="1"/>
          </p:cNvPr>
          <p:cNvSpPr>
            <a:spLocks noChangeArrowheads="1"/>
          </p:cNvSpPr>
          <p:nvPr/>
        </p:nvSpPr>
        <p:spPr bwMode="auto">
          <a:xfrm>
            <a:off x="7667625" y="5516563"/>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5477"/>
                                        </p:tgtEl>
                                        <p:attrNameLst>
                                          <p:attrName>style.visibility</p:attrName>
                                        </p:attrNameLst>
                                      </p:cBhvr>
                                      <p:to>
                                        <p:strVal val="visible"/>
                                      </p:to>
                                    </p:set>
                                    <p:anim calcmode="lin" valueType="num">
                                      <p:cBhvr additive="base">
                                        <p:cTn id="7" dur="2000" fill="hold"/>
                                        <p:tgtEl>
                                          <p:spTgt spid="105477"/>
                                        </p:tgtEl>
                                        <p:attrNameLst>
                                          <p:attrName>ppt_x</p:attrName>
                                        </p:attrNameLst>
                                      </p:cBhvr>
                                      <p:tavLst>
                                        <p:tav tm="0">
                                          <p:val>
                                            <p:strVal val="1+#ppt_w/2"/>
                                          </p:val>
                                        </p:tav>
                                        <p:tav tm="100000">
                                          <p:val>
                                            <p:strVal val="#ppt_x"/>
                                          </p:val>
                                        </p:tav>
                                      </p:tavLst>
                                    </p:anim>
                                    <p:anim calcmode="lin" valueType="num">
                                      <p:cBhvr additive="base">
                                        <p:cTn id="8" dur="2000" fill="hold"/>
                                        <p:tgtEl>
                                          <p:spTgt spid="10547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ctrTitle"/>
          </p:nvPr>
        </p:nvSpPr>
        <p:spPr>
          <a:xfrm>
            <a:off x="684213" y="188913"/>
            <a:ext cx="7772400" cy="1470025"/>
          </a:xfrm>
        </p:spPr>
        <p:txBody>
          <a:bodyPr/>
          <a:lstStyle/>
          <a:p>
            <a:pPr eaLnBrk="1" hangingPunct="1"/>
            <a:r>
              <a:rPr lang="ru-RU" b="1" smtClean="0">
                <a:solidFill>
                  <a:srgbClr val="FF6600"/>
                </a:solidFill>
                <a:latin typeface="Times New Roman" pitchFamily="18" charset="0"/>
                <a:cs typeface="Times New Roman" pitchFamily="18" charset="0"/>
              </a:rPr>
              <a:t>Краткая аннотация проекта</a:t>
            </a:r>
            <a:endParaRPr lang="ru-RU" smtClean="0">
              <a:solidFill>
                <a:srgbClr val="FF66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258888" y="2133600"/>
            <a:ext cx="6913562" cy="1752600"/>
          </a:xfrm>
        </p:spPr>
        <p:txBody>
          <a:bodyPr rtlCol="0">
            <a:normAutofit fontScale="55000" lnSpcReduction="20000"/>
          </a:bodyPr>
          <a:lstStyle/>
          <a:p>
            <a:pPr eaLnBrk="1" fontAlgn="auto" hangingPunct="1">
              <a:spcAft>
                <a:spcPts val="0"/>
              </a:spcAft>
              <a:buFont typeface="Arial" pitchFamily="34" charset="0"/>
              <a:buNone/>
              <a:defRPr/>
            </a:pPr>
            <a:r>
              <a:rPr lang="ru-RU" sz="4400" dirty="0" smtClean="0">
                <a:solidFill>
                  <a:schemeClr val="accent1"/>
                </a:solidFill>
                <a:latin typeface="Times New Roman" pitchFamily="18" charset="0"/>
                <a:cs typeface="Times New Roman" pitchFamily="18" charset="0"/>
              </a:rPr>
              <a:t>Проект «Наглядная геометрия»  направлен на развитие представления о фигурах и телах, изучение истории возникновения геометрии и влияния, которое она оказала на развитие человеческой цивилизации. </a:t>
            </a:r>
          </a:p>
          <a:p>
            <a:pPr eaLnBrk="1" fontAlgn="auto" hangingPunct="1">
              <a:spcAft>
                <a:spcPts val="0"/>
              </a:spcAft>
              <a:buFont typeface="Arial" pitchFamily="34" charset="0"/>
              <a:buNone/>
              <a:defRPr/>
            </a:pPr>
            <a:endParaRPr lang="ru-RU" dirty="0"/>
          </a:p>
        </p:txBody>
      </p:sp>
      <p:pic>
        <p:nvPicPr>
          <p:cNvPr id="17411" name="Picture 2" descr="C:\Documents and Settings\Admin\Мои документы\проектная деятельность\геом8.jpeg"/>
          <p:cNvPicPr>
            <a:picLocks noChangeAspect="1" noChangeArrowheads="1"/>
          </p:cNvPicPr>
          <p:nvPr/>
        </p:nvPicPr>
        <p:blipFill>
          <a:blip r:embed="rId2"/>
          <a:srcRect/>
          <a:stretch>
            <a:fillRect/>
          </a:stretch>
        </p:blipFill>
        <p:spPr bwMode="auto">
          <a:xfrm>
            <a:off x="468313" y="4724400"/>
            <a:ext cx="2028825" cy="1790700"/>
          </a:xfrm>
          <a:prstGeom prst="rect">
            <a:avLst/>
          </a:prstGeom>
          <a:noFill/>
          <a:ln w="9525">
            <a:noFill/>
            <a:miter lim="800000"/>
            <a:headEnd/>
            <a:tailEnd/>
          </a:ln>
        </p:spPr>
      </p:pic>
      <p:pic>
        <p:nvPicPr>
          <p:cNvPr id="17412" name="Picture 3" descr="C:\Documents and Settings\Admin\Мои документы\проектная деятельность\геом1.jpeg"/>
          <p:cNvPicPr>
            <a:picLocks noChangeAspect="1" noChangeArrowheads="1"/>
          </p:cNvPicPr>
          <p:nvPr/>
        </p:nvPicPr>
        <p:blipFill>
          <a:blip r:embed="rId3"/>
          <a:srcRect/>
          <a:stretch>
            <a:fillRect/>
          </a:stretch>
        </p:blipFill>
        <p:spPr bwMode="auto">
          <a:xfrm>
            <a:off x="6948488" y="4581525"/>
            <a:ext cx="1847850"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p:nvPr>
        </p:nvSpPr>
        <p:spPr>
          <a:xfrm>
            <a:off x="323850" y="260350"/>
            <a:ext cx="8534400" cy="2089150"/>
          </a:xfrm>
        </p:spPr>
        <p:txBody>
          <a:bodyPr/>
          <a:lstStyle/>
          <a:p>
            <a:pPr eaLnBrk="1" hangingPunct="1"/>
            <a:r>
              <a:rPr lang="ru-RU" sz="4000" b="1" smtClean="0">
                <a:solidFill>
                  <a:schemeClr val="tx2"/>
                </a:solidFill>
                <a:latin typeface="Times New Roman" pitchFamily="18" charset="0"/>
                <a:cs typeface="Times New Roman" pitchFamily="18" charset="0"/>
              </a:rPr>
              <a:t>Какое тело получится, если из шести спичек  сложить четыре треугольника?</a:t>
            </a:r>
          </a:p>
        </p:txBody>
      </p:sp>
      <p:sp>
        <p:nvSpPr>
          <p:cNvPr id="103429" name="Text Box 5"/>
          <p:cNvSpPr txBox="1">
            <a:spLocks noChangeArrowheads="1"/>
          </p:cNvSpPr>
          <p:nvPr/>
        </p:nvSpPr>
        <p:spPr bwMode="auto">
          <a:xfrm>
            <a:off x="971550" y="3429000"/>
            <a:ext cx="2808288" cy="769938"/>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Тетраэдр</a:t>
            </a:r>
            <a:r>
              <a:rPr lang="ru-RU" sz="4400" b="1">
                <a:solidFill>
                  <a:srgbClr val="0000FF"/>
                </a:solidFill>
                <a:latin typeface="Calibri" pitchFamily="34" charset="0"/>
              </a:rPr>
              <a:t> </a:t>
            </a:r>
          </a:p>
        </p:txBody>
      </p:sp>
      <p:sp>
        <p:nvSpPr>
          <p:cNvPr id="55299" name="AutoShape 7">
            <a:hlinkClick r:id="rId3" action="ppaction://hlinksldjump" highlightClick="1"/>
          </p:cNvPr>
          <p:cNvSpPr>
            <a:spLocks noChangeArrowheads="1"/>
          </p:cNvSpPr>
          <p:nvPr/>
        </p:nvSpPr>
        <p:spPr bwMode="auto">
          <a:xfrm>
            <a:off x="7596188" y="5516563"/>
            <a:ext cx="935037"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3429"/>
                                        </p:tgtEl>
                                        <p:attrNameLst>
                                          <p:attrName>style.visibility</p:attrName>
                                        </p:attrNameLst>
                                      </p:cBhvr>
                                      <p:to>
                                        <p:strVal val="visible"/>
                                      </p:to>
                                    </p:set>
                                    <p:anim calcmode="lin" valueType="num">
                                      <p:cBhvr additive="base">
                                        <p:cTn id="7" dur="2000" fill="hold"/>
                                        <p:tgtEl>
                                          <p:spTgt spid="103429"/>
                                        </p:tgtEl>
                                        <p:attrNameLst>
                                          <p:attrName>ppt_x</p:attrName>
                                        </p:attrNameLst>
                                      </p:cBhvr>
                                      <p:tavLst>
                                        <p:tav tm="0">
                                          <p:val>
                                            <p:strVal val="1+#ppt_w/2"/>
                                          </p:val>
                                        </p:tav>
                                        <p:tav tm="100000">
                                          <p:val>
                                            <p:strVal val="#ppt_x"/>
                                          </p:val>
                                        </p:tav>
                                      </p:tavLst>
                                    </p:anim>
                                    <p:anim calcmode="lin" valueType="num">
                                      <p:cBhvr additive="base">
                                        <p:cTn id="8" dur="2000" fill="hold"/>
                                        <p:tgtEl>
                                          <p:spTgt spid="10342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Text Box 5"/>
          <p:cNvSpPr txBox="1">
            <a:spLocks noChangeArrowheads="1"/>
          </p:cNvSpPr>
          <p:nvPr/>
        </p:nvSpPr>
        <p:spPr bwMode="auto">
          <a:xfrm>
            <a:off x="1619250" y="3789363"/>
            <a:ext cx="4321175" cy="768350"/>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Цилиндр</a:t>
            </a:r>
          </a:p>
        </p:txBody>
      </p:sp>
      <p:sp>
        <p:nvSpPr>
          <p:cNvPr id="56322" name="Rectangle 14"/>
          <p:cNvSpPr>
            <a:spLocks noGrp="1" noChangeArrowheads="1"/>
          </p:cNvSpPr>
          <p:nvPr>
            <p:ph type="title"/>
          </p:nvPr>
        </p:nvSpPr>
        <p:spPr>
          <a:xfrm>
            <a:off x="468313" y="404813"/>
            <a:ext cx="8351837" cy="2447925"/>
          </a:xfrm>
        </p:spPr>
        <p:txBody>
          <a:bodyPr/>
          <a:lstStyle/>
          <a:p>
            <a:pPr eaLnBrk="1" hangingPunct="1"/>
            <a:r>
              <a:rPr lang="ru-RU" sz="4000" smtClean="0">
                <a:solidFill>
                  <a:schemeClr val="tx2"/>
                </a:solidFill>
                <a:latin typeface="Times New Roman" pitchFamily="18" charset="0"/>
                <a:cs typeface="Times New Roman" pitchFamily="18" charset="0"/>
              </a:rPr>
              <a:t>Какое геометрическое тело подрабатывает в цирке гимнастическим снарядом для животных?</a:t>
            </a:r>
            <a:endParaRPr lang="ru-RU" sz="4000" b="1" smtClean="0">
              <a:solidFill>
                <a:schemeClr val="tx2"/>
              </a:solidFill>
              <a:latin typeface="Times New Roman" pitchFamily="18" charset="0"/>
              <a:cs typeface="Times New Roman" pitchFamily="18" charset="0"/>
            </a:endParaRPr>
          </a:p>
        </p:txBody>
      </p:sp>
      <p:sp>
        <p:nvSpPr>
          <p:cNvPr id="56323" name="AutoShape 15">
            <a:hlinkClick r:id="rId3" action="ppaction://hlinksldjump" highlightClick="1"/>
          </p:cNvPr>
          <p:cNvSpPr>
            <a:spLocks noChangeArrowheads="1"/>
          </p:cNvSpPr>
          <p:nvPr/>
        </p:nvSpPr>
        <p:spPr bwMode="auto">
          <a:xfrm>
            <a:off x="7524750" y="5589588"/>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9573"/>
                                        </p:tgtEl>
                                        <p:attrNameLst>
                                          <p:attrName>style.visibility</p:attrName>
                                        </p:attrNameLst>
                                      </p:cBhvr>
                                      <p:to>
                                        <p:strVal val="visible"/>
                                      </p:to>
                                    </p:set>
                                    <p:anim calcmode="lin" valueType="num">
                                      <p:cBhvr additive="base">
                                        <p:cTn id="7" dur="2000" fill="hold"/>
                                        <p:tgtEl>
                                          <p:spTgt spid="109573"/>
                                        </p:tgtEl>
                                        <p:attrNameLst>
                                          <p:attrName>ppt_x</p:attrName>
                                        </p:attrNameLst>
                                      </p:cBhvr>
                                      <p:tavLst>
                                        <p:tav tm="0">
                                          <p:val>
                                            <p:strVal val="1+#ppt_w/2"/>
                                          </p:val>
                                        </p:tav>
                                        <p:tav tm="100000">
                                          <p:val>
                                            <p:strVal val="#ppt_x"/>
                                          </p:val>
                                        </p:tav>
                                      </p:tavLst>
                                    </p:anim>
                                    <p:anim calcmode="lin" valueType="num">
                                      <p:cBhvr additive="base">
                                        <p:cTn id="8" dur="2000" fill="hold"/>
                                        <p:tgtEl>
                                          <p:spTgt spid="10957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609600" y="260350"/>
            <a:ext cx="8534400" cy="1143000"/>
          </a:xfrm>
        </p:spPr>
        <p:txBody>
          <a:bodyPr/>
          <a:lstStyle/>
          <a:p>
            <a:pPr eaLnBrk="1" hangingPunct="1"/>
            <a:r>
              <a:rPr lang="ru-RU" sz="4000" b="1" smtClean="0">
                <a:solidFill>
                  <a:schemeClr val="tx2"/>
                </a:solidFill>
                <a:latin typeface="Times New Roman" pitchFamily="18" charset="0"/>
                <a:cs typeface="Times New Roman" pitchFamily="18" charset="0"/>
              </a:rPr>
              <a:t>Она является односторонней поверхностью</a:t>
            </a:r>
          </a:p>
        </p:txBody>
      </p:sp>
      <p:sp>
        <p:nvSpPr>
          <p:cNvPr id="106501" name="Text Box 5"/>
          <p:cNvSpPr txBox="1">
            <a:spLocks noChangeArrowheads="1"/>
          </p:cNvSpPr>
          <p:nvPr/>
        </p:nvSpPr>
        <p:spPr bwMode="auto">
          <a:xfrm>
            <a:off x="1619250" y="2997200"/>
            <a:ext cx="4465638" cy="769938"/>
          </a:xfrm>
          <a:prstGeom prst="rect">
            <a:avLst/>
          </a:prstGeom>
          <a:noFill/>
          <a:ln w="9525">
            <a:noFill/>
            <a:miter lim="800000"/>
            <a:headEnd/>
            <a:tailEnd/>
          </a:ln>
        </p:spPr>
        <p:txBody>
          <a:bodyPr>
            <a:spAutoFit/>
          </a:bodyPr>
          <a:lstStyle/>
          <a:p>
            <a:pPr>
              <a:spcBef>
                <a:spcPct val="50000"/>
              </a:spcBef>
            </a:pPr>
            <a:r>
              <a:rPr lang="ru-RU" sz="4400" b="1">
                <a:solidFill>
                  <a:srgbClr val="7030A0"/>
                </a:solidFill>
                <a:latin typeface="Times New Roman" pitchFamily="18" charset="0"/>
                <a:cs typeface="Times New Roman" pitchFamily="18" charset="0"/>
              </a:rPr>
              <a:t>Лента Мёбиуса</a:t>
            </a:r>
            <a:endParaRPr lang="ru-RU" sz="4400">
              <a:solidFill>
                <a:srgbClr val="7030A0"/>
              </a:solidFill>
              <a:latin typeface="Times New Roman" pitchFamily="18" charset="0"/>
              <a:cs typeface="Times New Roman" pitchFamily="18" charset="0"/>
            </a:endParaRPr>
          </a:p>
        </p:txBody>
      </p:sp>
      <p:sp>
        <p:nvSpPr>
          <p:cNvPr id="57347" name="AutoShape 7">
            <a:hlinkClick r:id="rId3" action="ppaction://hlinksldjump" highlightClick="1"/>
          </p:cNvPr>
          <p:cNvSpPr>
            <a:spLocks noChangeArrowheads="1"/>
          </p:cNvSpPr>
          <p:nvPr/>
        </p:nvSpPr>
        <p:spPr bwMode="auto">
          <a:xfrm>
            <a:off x="7740650" y="5516563"/>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6501"/>
                                        </p:tgtEl>
                                        <p:attrNameLst>
                                          <p:attrName>style.visibility</p:attrName>
                                        </p:attrNameLst>
                                      </p:cBhvr>
                                      <p:to>
                                        <p:strVal val="visible"/>
                                      </p:to>
                                    </p:set>
                                    <p:anim calcmode="lin" valueType="num">
                                      <p:cBhvr additive="base">
                                        <p:cTn id="7" dur="2000" fill="hold"/>
                                        <p:tgtEl>
                                          <p:spTgt spid="106501"/>
                                        </p:tgtEl>
                                        <p:attrNameLst>
                                          <p:attrName>ppt_x</p:attrName>
                                        </p:attrNameLst>
                                      </p:cBhvr>
                                      <p:tavLst>
                                        <p:tav tm="0">
                                          <p:val>
                                            <p:strVal val="1+#ppt_w/2"/>
                                          </p:val>
                                        </p:tav>
                                        <p:tav tm="100000">
                                          <p:val>
                                            <p:strVal val="#ppt_x"/>
                                          </p:val>
                                        </p:tav>
                                      </p:tavLst>
                                    </p:anim>
                                    <p:anim calcmode="lin" valueType="num">
                                      <p:cBhvr additive="base">
                                        <p:cTn id="8" dur="2000" fill="hold"/>
                                        <p:tgtEl>
                                          <p:spTgt spid="10650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250825" y="260350"/>
            <a:ext cx="8534400" cy="2447925"/>
          </a:xfrm>
        </p:spPr>
        <p:txBody>
          <a:bodyPr/>
          <a:lstStyle/>
          <a:p>
            <a:pPr eaLnBrk="1" hangingPunct="1"/>
            <a:r>
              <a:rPr lang="ru-RU" sz="4000" b="1" smtClean="0">
                <a:solidFill>
                  <a:schemeClr val="tx2"/>
                </a:solidFill>
                <a:latin typeface="Times New Roman" pitchFamily="18" charset="0"/>
                <a:cs typeface="Times New Roman" pitchFamily="18" charset="0"/>
              </a:rPr>
              <a:t>Магический кубик.</a:t>
            </a:r>
          </a:p>
        </p:txBody>
      </p:sp>
      <p:sp>
        <p:nvSpPr>
          <p:cNvPr id="107525" name="Text Box 5"/>
          <p:cNvSpPr txBox="1">
            <a:spLocks noChangeArrowheads="1"/>
          </p:cNvSpPr>
          <p:nvPr/>
        </p:nvSpPr>
        <p:spPr bwMode="auto">
          <a:xfrm>
            <a:off x="1403350" y="3068638"/>
            <a:ext cx="3930650" cy="769937"/>
          </a:xfrm>
          <a:prstGeom prst="rect">
            <a:avLst/>
          </a:prstGeom>
          <a:noFill/>
          <a:ln w="9525">
            <a:noFill/>
            <a:miter lim="800000"/>
            <a:headEnd/>
            <a:tailEnd/>
          </a:ln>
        </p:spPr>
        <p:txBody>
          <a:bodyPr>
            <a:spAutoFit/>
          </a:bodyPr>
          <a:lstStyle/>
          <a:p>
            <a:pPr>
              <a:spcBef>
                <a:spcPct val="50000"/>
              </a:spcBef>
            </a:pPr>
            <a:r>
              <a:rPr lang="ru-RU" sz="4400" b="1">
                <a:solidFill>
                  <a:srgbClr val="7030A0"/>
                </a:solidFill>
                <a:latin typeface="Times New Roman" pitchFamily="18" charset="0"/>
                <a:cs typeface="Times New Roman" pitchFamily="18" charset="0"/>
              </a:rPr>
              <a:t>Кубик Рубика</a:t>
            </a:r>
            <a:endParaRPr lang="ru-RU" sz="4400">
              <a:solidFill>
                <a:srgbClr val="7030A0"/>
              </a:solidFill>
              <a:latin typeface="Times New Roman" pitchFamily="18" charset="0"/>
              <a:cs typeface="Times New Roman" pitchFamily="18" charset="0"/>
            </a:endParaRPr>
          </a:p>
        </p:txBody>
      </p:sp>
      <p:sp>
        <p:nvSpPr>
          <p:cNvPr id="58371" name="AutoShape 7">
            <a:hlinkClick r:id="rId3" action="ppaction://hlinksldjump" highlightClick="1"/>
          </p:cNvPr>
          <p:cNvSpPr>
            <a:spLocks noChangeArrowheads="1"/>
          </p:cNvSpPr>
          <p:nvPr/>
        </p:nvSpPr>
        <p:spPr bwMode="auto">
          <a:xfrm>
            <a:off x="7885113" y="5445125"/>
            <a:ext cx="935037"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7525"/>
                                        </p:tgtEl>
                                        <p:attrNameLst>
                                          <p:attrName>style.visibility</p:attrName>
                                        </p:attrNameLst>
                                      </p:cBhvr>
                                      <p:to>
                                        <p:strVal val="visible"/>
                                      </p:to>
                                    </p:set>
                                    <p:anim calcmode="lin" valueType="num">
                                      <p:cBhvr additive="base">
                                        <p:cTn id="7" dur="2000" fill="hold"/>
                                        <p:tgtEl>
                                          <p:spTgt spid="107525"/>
                                        </p:tgtEl>
                                        <p:attrNameLst>
                                          <p:attrName>ppt_x</p:attrName>
                                        </p:attrNameLst>
                                      </p:cBhvr>
                                      <p:tavLst>
                                        <p:tav tm="0">
                                          <p:val>
                                            <p:strVal val="1+#ppt_w/2"/>
                                          </p:val>
                                        </p:tav>
                                        <p:tav tm="100000">
                                          <p:val>
                                            <p:strVal val="#ppt_x"/>
                                          </p:val>
                                        </p:tav>
                                      </p:tavLst>
                                    </p:anim>
                                    <p:anim calcmode="lin" valueType="num">
                                      <p:cBhvr additive="base">
                                        <p:cTn id="8" dur="2000" fill="hold"/>
                                        <p:tgtEl>
                                          <p:spTgt spid="1075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323850" y="476250"/>
            <a:ext cx="8534400" cy="1657350"/>
          </a:xfrm>
        </p:spPr>
        <p:txBody>
          <a:bodyPr/>
          <a:lstStyle/>
          <a:p>
            <a:pPr eaLnBrk="1" hangingPunct="1"/>
            <a:r>
              <a:rPr lang="ru-RU" sz="4000" smtClean="0">
                <a:solidFill>
                  <a:schemeClr val="tx2"/>
                </a:solidFill>
                <a:latin typeface="Times New Roman" pitchFamily="18" charset="0"/>
                <a:cs typeface="Times New Roman" pitchFamily="18" charset="0"/>
              </a:rPr>
              <a:t>Китайская головоломка.</a:t>
            </a:r>
          </a:p>
        </p:txBody>
      </p:sp>
      <p:sp>
        <p:nvSpPr>
          <p:cNvPr id="110597" name="Text Box 5"/>
          <p:cNvSpPr txBox="1">
            <a:spLocks noChangeArrowheads="1"/>
          </p:cNvSpPr>
          <p:nvPr/>
        </p:nvSpPr>
        <p:spPr bwMode="auto">
          <a:xfrm>
            <a:off x="1187450" y="3213100"/>
            <a:ext cx="3744913" cy="769938"/>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Танграм</a:t>
            </a:r>
          </a:p>
        </p:txBody>
      </p:sp>
      <p:sp>
        <p:nvSpPr>
          <p:cNvPr id="59395" name="AutoShape 7">
            <a:hlinkClick r:id="rId3" action="ppaction://hlinksldjump" highlightClick="1"/>
          </p:cNvPr>
          <p:cNvSpPr>
            <a:spLocks noChangeArrowheads="1"/>
          </p:cNvSpPr>
          <p:nvPr/>
        </p:nvSpPr>
        <p:spPr bwMode="auto">
          <a:xfrm>
            <a:off x="7667625" y="5373688"/>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0597"/>
                                        </p:tgtEl>
                                        <p:attrNameLst>
                                          <p:attrName>style.visibility</p:attrName>
                                        </p:attrNameLst>
                                      </p:cBhvr>
                                      <p:to>
                                        <p:strVal val="visible"/>
                                      </p:to>
                                    </p:set>
                                    <p:anim calcmode="lin" valueType="num">
                                      <p:cBhvr additive="base">
                                        <p:cTn id="7" dur="2000" fill="hold"/>
                                        <p:tgtEl>
                                          <p:spTgt spid="110597"/>
                                        </p:tgtEl>
                                        <p:attrNameLst>
                                          <p:attrName>ppt_x</p:attrName>
                                        </p:attrNameLst>
                                      </p:cBhvr>
                                      <p:tavLst>
                                        <p:tav tm="0">
                                          <p:val>
                                            <p:strVal val="1+#ppt_w/2"/>
                                          </p:val>
                                        </p:tav>
                                        <p:tav tm="100000">
                                          <p:val>
                                            <p:strVal val="#ppt_x"/>
                                          </p:val>
                                        </p:tav>
                                      </p:tavLst>
                                    </p:anim>
                                    <p:anim calcmode="lin" valueType="num">
                                      <p:cBhvr additive="base">
                                        <p:cTn id="8" dur="2000" fill="hold"/>
                                        <p:tgtEl>
                                          <p:spTgt spid="11059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250825" y="333375"/>
            <a:ext cx="8534400" cy="1835150"/>
          </a:xfrm>
        </p:spPr>
        <p:txBody>
          <a:bodyPr/>
          <a:lstStyle/>
          <a:p>
            <a:pPr eaLnBrk="1" hangingPunct="1"/>
            <a:r>
              <a:rPr lang="ru-RU" sz="4000" smtClean="0">
                <a:solidFill>
                  <a:schemeClr val="tx2"/>
                </a:solidFill>
                <a:latin typeface="Times New Roman" pitchFamily="18" charset="0"/>
                <a:cs typeface="Times New Roman" pitchFamily="18" charset="0"/>
              </a:rPr>
              <a:t>Каждая из двенадцати фигурок этой игры состоит из пяти одинаковых квадратов.</a:t>
            </a:r>
          </a:p>
        </p:txBody>
      </p:sp>
      <p:sp>
        <p:nvSpPr>
          <p:cNvPr id="111621" name="Text Box 5"/>
          <p:cNvSpPr txBox="1">
            <a:spLocks noChangeArrowheads="1"/>
          </p:cNvSpPr>
          <p:nvPr/>
        </p:nvSpPr>
        <p:spPr bwMode="auto">
          <a:xfrm>
            <a:off x="1258888" y="3284538"/>
            <a:ext cx="4249737" cy="769937"/>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Пентамино</a:t>
            </a:r>
            <a:endParaRPr lang="ru-RU" sz="4400">
              <a:solidFill>
                <a:srgbClr val="7030A0"/>
              </a:solidFill>
              <a:latin typeface="Times New Roman" pitchFamily="18" charset="0"/>
              <a:cs typeface="Times New Roman" pitchFamily="18" charset="0"/>
            </a:endParaRPr>
          </a:p>
        </p:txBody>
      </p:sp>
      <p:sp>
        <p:nvSpPr>
          <p:cNvPr id="60419" name="AutoShape 7">
            <a:hlinkClick r:id="rId3" action="ppaction://hlinksldjump" highlightClick="1"/>
          </p:cNvPr>
          <p:cNvSpPr>
            <a:spLocks noChangeArrowheads="1"/>
          </p:cNvSpPr>
          <p:nvPr/>
        </p:nvSpPr>
        <p:spPr bwMode="auto">
          <a:xfrm>
            <a:off x="7667625" y="5445125"/>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1621"/>
                                        </p:tgtEl>
                                        <p:attrNameLst>
                                          <p:attrName>style.visibility</p:attrName>
                                        </p:attrNameLst>
                                      </p:cBhvr>
                                      <p:to>
                                        <p:strVal val="visible"/>
                                      </p:to>
                                    </p:set>
                                    <p:anim calcmode="lin" valueType="num">
                                      <p:cBhvr additive="base">
                                        <p:cTn id="7" dur="2000" fill="hold"/>
                                        <p:tgtEl>
                                          <p:spTgt spid="111621"/>
                                        </p:tgtEl>
                                        <p:attrNameLst>
                                          <p:attrName>ppt_x</p:attrName>
                                        </p:attrNameLst>
                                      </p:cBhvr>
                                      <p:tavLst>
                                        <p:tav tm="0">
                                          <p:val>
                                            <p:strVal val="1+#ppt_w/2"/>
                                          </p:val>
                                        </p:tav>
                                        <p:tav tm="100000">
                                          <p:val>
                                            <p:strVal val="#ppt_x"/>
                                          </p:val>
                                        </p:tav>
                                      </p:tavLst>
                                    </p:anim>
                                    <p:anim calcmode="lin" valueType="num">
                                      <p:cBhvr additive="base">
                                        <p:cTn id="8" dur="2000" fill="hold"/>
                                        <p:tgtEl>
                                          <p:spTgt spid="11162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250825" y="333375"/>
            <a:ext cx="8534400" cy="1835150"/>
          </a:xfrm>
          <a:prstGeom prst="rect">
            <a:avLst/>
          </a:prstGeom>
        </p:spPr>
        <p:txBody>
          <a:bodyPr anchor="ctr"/>
          <a:lstStyle/>
          <a:p>
            <a:pPr algn="ctr" fontAlgn="auto">
              <a:spcAft>
                <a:spcPts val="0"/>
              </a:spcAft>
              <a:defRPr/>
            </a:pPr>
            <a:r>
              <a:rPr lang="ru-RU" sz="4000" dirty="0">
                <a:solidFill>
                  <a:schemeClr val="tx2"/>
                </a:solidFill>
                <a:latin typeface="Times New Roman" pitchFamily="18" charset="0"/>
                <a:ea typeface="+mj-ea"/>
                <a:cs typeface="Times New Roman" pitchFamily="18" charset="0"/>
              </a:rPr>
              <a:t>Элементы этой головоломки выкладываются в слово </a:t>
            </a:r>
            <a:r>
              <a:rPr lang="ru-RU" sz="4000" i="1" dirty="0">
                <a:solidFill>
                  <a:schemeClr val="tx2"/>
                </a:solidFill>
                <a:effectLst>
                  <a:outerShdw blurRad="38100" dist="38100" dir="2700000" algn="tl">
                    <a:srgbClr val="000000">
                      <a:alpha val="43137"/>
                    </a:srgbClr>
                  </a:outerShdw>
                </a:effectLst>
                <a:latin typeface="Impact" pitchFamily="34" charset="0"/>
                <a:ea typeface="+mj-ea"/>
                <a:cs typeface="Times New Roman" pitchFamily="18" charset="0"/>
              </a:rPr>
              <a:t>СОС</a:t>
            </a:r>
            <a:r>
              <a:rPr lang="ru-RU" sz="4000" dirty="0">
                <a:solidFill>
                  <a:schemeClr val="tx2"/>
                </a:solidFill>
                <a:latin typeface="Times New Roman" pitchFamily="18" charset="0"/>
                <a:ea typeface="+mj-ea"/>
                <a:cs typeface="Times New Roman" pitchFamily="18" charset="0"/>
              </a:rPr>
              <a:t>.</a:t>
            </a:r>
          </a:p>
        </p:txBody>
      </p:sp>
      <p:sp>
        <p:nvSpPr>
          <p:cNvPr id="7" name="Text Box 5"/>
          <p:cNvSpPr txBox="1">
            <a:spLocks noChangeArrowheads="1"/>
          </p:cNvSpPr>
          <p:nvPr/>
        </p:nvSpPr>
        <p:spPr bwMode="auto">
          <a:xfrm>
            <a:off x="1331913" y="3357563"/>
            <a:ext cx="4321175" cy="768350"/>
          </a:xfrm>
          <a:prstGeom prst="rect">
            <a:avLst/>
          </a:prstGeom>
          <a:noFill/>
          <a:ln w="9525">
            <a:noFill/>
            <a:miter lim="800000"/>
            <a:headEnd/>
            <a:tailEnd/>
          </a:ln>
        </p:spPr>
        <p:txBody>
          <a:bodyPr>
            <a:spAutoFit/>
          </a:bodyPr>
          <a:lstStyle/>
          <a:p>
            <a:pPr algn="ctr">
              <a:spcBef>
                <a:spcPct val="50000"/>
              </a:spcBef>
            </a:pPr>
            <a:r>
              <a:rPr lang="ru-RU" sz="4400" b="1">
                <a:solidFill>
                  <a:srgbClr val="7030A0"/>
                </a:solidFill>
                <a:latin typeface="Times New Roman" pitchFamily="18" charset="0"/>
                <a:cs typeface="Times New Roman" pitchFamily="18" charset="0"/>
              </a:rPr>
              <a:t>Косой узел</a:t>
            </a:r>
          </a:p>
        </p:txBody>
      </p:sp>
      <p:sp>
        <p:nvSpPr>
          <p:cNvPr id="61443" name="AutoShape 7">
            <a:hlinkClick r:id="rId3" action="ppaction://hlinksldjump" highlightClick="1"/>
          </p:cNvPr>
          <p:cNvSpPr>
            <a:spLocks noChangeArrowheads="1"/>
          </p:cNvSpPr>
          <p:nvPr/>
        </p:nvSpPr>
        <p:spPr bwMode="auto">
          <a:xfrm>
            <a:off x="7740650" y="5516563"/>
            <a:ext cx="935038" cy="835025"/>
          </a:xfrm>
          <a:prstGeom prst="actionButtonBackPrevious">
            <a:avLst/>
          </a:prstGeom>
          <a:solidFill>
            <a:srgbClr val="0000FF"/>
          </a:solidFill>
          <a:ln w="9525">
            <a:noFill/>
            <a:miter lim="800000"/>
            <a:headEnd/>
            <a:tailEnd/>
          </a:ln>
        </p:spPr>
        <p:txBody>
          <a:bodyPr wrap="none" anchor="ctr"/>
          <a:lstStyle/>
          <a:p>
            <a:endParaRPr lang="ru-RU">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3924300" y="620713"/>
            <a:ext cx="4464050" cy="1470025"/>
          </a:xfrm>
          <a:prstGeom prst="rect">
            <a:avLst/>
          </a:prstGeom>
        </p:spPr>
        <p:txBody>
          <a:bodyPr/>
          <a:lstStyle/>
          <a:p>
            <a:pPr algn="ctr" fontAlgn="auto">
              <a:spcAft>
                <a:spcPts val="0"/>
              </a:spcAft>
              <a:defRPr/>
            </a:pPr>
            <a:r>
              <a:rPr lang="ru-RU" sz="4400" b="1" dirty="0">
                <a:solidFill>
                  <a:srgbClr val="FF6600"/>
                </a:solidFill>
                <a:latin typeface="Times New Roman" pitchFamily="18" charset="0"/>
                <a:cs typeface="Times New Roman" pitchFamily="18" charset="0"/>
              </a:rPr>
              <a:t>Цель проекта</a:t>
            </a:r>
            <a:endParaRPr lang="ru-RU" sz="4400" b="1" dirty="0">
              <a:solidFill>
                <a:srgbClr val="FF6600"/>
              </a:solidFill>
              <a:latin typeface="Times New Roman" pitchFamily="18" charset="0"/>
              <a:ea typeface="+mj-ea"/>
              <a:cs typeface="Times New Roman" pitchFamily="18" charset="0"/>
            </a:endParaRPr>
          </a:p>
        </p:txBody>
      </p:sp>
      <p:sp>
        <p:nvSpPr>
          <p:cNvPr id="4" name="Подзаголовок 2"/>
          <p:cNvSpPr txBox="1">
            <a:spLocks/>
          </p:cNvSpPr>
          <p:nvPr/>
        </p:nvSpPr>
        <p:spPr>
          <a:xfrm>
            <a:off x="1331913" y="2852738"/>
            <a:ext cx="6840537" cy="2663825"/>
          </a:xfrm>
          <a:prstGeom prst="rect">
            <a:avLst/>
          </a:prstGeom>
        </p:spPr>
        <p:txBody>
          <a:bodyPr>
            <a:normAutofit fontScale="47500" lnSpcReduction="20000"/>
          </a:bodyPr>
          <a:lstStyle/>
          <a:p>
            <a:pPr marL="342900" indent="-342900" algn="ctr" fontAlgn="auto">
              <a:spcBef>
                <a:spcPct val="20000"/>
              </a:spcBef>
              <a:spcAft>
                <a:spcPts val="0"/>
              </a:spcAft>
              <a:defRPr/>
            </a:pPr>
            <a:r>
              <a:rPr lang="ru-RU" sz="5900" dirty="0">
                <a:solidFill>
                  <a:schemeClr val="accent1"/>
                </a:solidFill>
                <a:latin typeface="Times New Roman" pitchFamily="18" charset="0"/>
                <a:cs typeface="Times New Roman" pitchFamily="18" charset="0"/>
              </a:rPr>
              <a:t>Ф</a:t>
            </a:r>
            <a:r>
              <a:rPr lang="ru-RU" sz="5100" dirty="0">
                <a:solidFill>
                  <a:schemeClr val="accent1"/>
                </a:solidFill>
                <a:latin typeface="Times New Roman" pitchFamily="18" charset="0"/>
                <a:cs typeface="Times New Roman" pitchFamily="18" charset="0"/>
              </a:rPr>
              <a:t>ормирование целостной картины мира во взаимосвязи всех ее сторон, формирование представлений о математике как о части общечеловеческой культуры и ее значимости в развитии цивилизации ; расширение кругозора и повышение мотивации в обучении математике.</a:t>
            </a:r>
          </a:p>
          <a:p>
            <a:pPr marL="342900" indent="-342900" fontAlgn="auto">
              <a:spcBef>
                <a:spcPct val="20000"/>
              </a:spcBef>
              <a:spcAft>
                <a:spcPts val="0"/>
              </a:spcAft>
              <a:buFont typeface="Arial" pitchFamily="34" charset="0"/>
              <a:buChar char="•"/>
              <a:defRPr/>
            </a:pPr>
            <a:endParaRPr lang="ru-RU" sz="5100" dirty="0">
              <a:latin typeface="+mn-lt"/>
            </a:endParaRPr>
          </a:p>
        </p:txBody>
      </p:sp>
      <p:pic>
        <p:nvPicPr>
          <p:cNvPr id="18435" name="Picture 2" descr="C:\Documents and Settings\Admin\Мои документы\проектная деятельность\геом9.jpeg"/>
          <p:cNvPicPr>
            <a:picLocks noChangeAspect="1" noChangeArrowheads="1"/>
          </p:cNvPicPr>
          <p:nvPr/>
        </p:nvPicPr>
        <p:blipFill>
          <a:blip r:embed="rId2"/>
          <a:srcRect/>
          <a:stretch>
            <a:fillRect/>
          </a:stretch>
        </p:blipFill>
        <p:spPr bwMode="auto">
          <a:xfrm>
            <a:off x="395288" y="476250"/>
            <a:ext cx="3038475" cy="1944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ctrTitle"/>
          </p:nvPr>
        </p:nvSpPr>
        <p:spPr>
          <a:xfrm>
            <a:off x="250825" y="260350"/>
            <a:ext cx="8713788" cy="2476500"/>
          </a:xfrm>
        </p:spPr>
        <p:txBody>
          <a:bodyPr/>
          <a:lstStyle/>
          <a:p>
            <a:pPr eaLnBrk="1" hangingPunct="1"/>
            <a:r>
              <a:rPr lang="ru-RU" smtClean="0">
                <a:solidFill>
                  <a:srgbClr val="FF6600"/>
                </a:solidFill>
                <a:latin typeface="Times New Roman" pitchFamily="18" charset="0"/>
                <a:cs typeface="Times New Roman" pitchFamily="18" charset="0"/>
              </a:rPr>
              <a:t>Результатами работы над проектом стали следующие продукты проектной деятельности : </a:t>
            </a:r>
          </a:p>
        </p:txBody>
      </p:sp>
      <p:sp>
        <p:nvSpPr>
          <p:cNvPr id="3" name="Подзаголовок 2"/>
          <p:cNvSpPr>
            <a:spLocks noGrp="1"/>
          </p:cNvSpPr>
          <p:nvPr>
            <p:ph type="subTitle" idx="1"/>
          </p:nvPr>
        </p:nvSpPr>
        <p:spPr>
          <a:xfrm>
            <a:off x="179388" y="2997200"/>
            <a:ext cx="8964612" cy="3671888"/>
          </a:xfrm>
        </p:spPr>
        <p:txBody>
          <a:bodyPr rtlCol="0">
            <a:normAutofit/>
          </a:bodyPr>
          <a:lstStyle/>
          <a:p>
            <a:pPr algn="l" eaLnBrk="1" fontAlgn="auto" hangingPunct="1">
              <a:spcAft>
                <a:spcPts val="0"/>
              </a:spcAft>
              <a:buFont typeface="Arial" pitchFamily="34" charset="0"/>
              <a:buChar char="•"/>
              <a:defRPr/>
            </a:pPr>
            <a:r>
              <a:rPr lang="ru-RU" sz="2800" dirty="0" smtClean="0">
                <a:solidFill>
                  <a:schemeClr val="accent1"/>
                </a:solidFill>
                <a:latin typeface="Times New Roman" pitchFamily="18" charset="0"/>
                <a:cs typeface="Times New Roman" pitchFamily="18" charset="0"/>
              </a:rPr>
              <a:t>  Сообщения по темам «История возникновения и развития представлений о геометрических формах», «Мёбиус – отец топологии», «Геометрические фигуры вокруг нас», «Евклидово пространство».</a:t>
            </a:r>
          </a:p>
          <a:p>
            <a:pPr algn="l" eaLnBrk="1" fontAlgn="auto" hangingPunct="1">
              <a:spcAft>
                <a:spcPts val="0"/>
              </a:spcAft>
              <a:buFont typeface="Arial" pitchFamily="34" charset="0"/>
              <a:buChar char="•"/>
              <a:defRPr/>
            </a:pPr>
            <a:r>
              <a:rPr lang="ru-RU" sz="2800" dirty="0" smtClean="0">
                <a:solidFill>
                  <a:schemeClr val="accent1"/>
                </a:solidFill>
                <a:latin typeface="Times New Roman" pitchFamily="18" charset="0"/>
                <a:cs typeface="Times New Roman" pitchFamily="18" charset="0"/>
              </a:rPr>
              <a:t>  Геометрические головоломки (</a:t>
            </a:r>
            <a:r>
              <a:rPr lang="ru-RU" sz="2800" dirty="0" err="1" smtClean="0">
                <a:solidFill>
                  <a:schemeClr val="accent1"/>
                </a:solidFill>
                <a:latin typeface="Times New Roman" pitchFamily="18" charset="0"/>
                <a:cs typeface="Times New Roman" pitchFamily="18" charset="0"/>
              </a:rPr>
              <a:t>танграм</a:t>
            </a:r>
            <a:r>
              <a:rPr lang="ru-RU" sz="2800" dirty="0" smtClean="0">
                <a:solidFill>
                  <a:schemeClr val="accent1"/>
                </a:solidFill>
                <a:latin typeface="Times New Roman" pitchFamily="18" charset="0"/>
                <a:cs typeface="Times New Roman" pitchFamily="18" charset="0"/>
              </a:rPr>
              <a:t>, </a:t>
            </a:r>
            <a:r>
              <a:rPr lang="ru-RU" sz="2800" dirty="0" err="1" smtClean="0">
                <a:solidFill>
                  <a:schemeClr val="accent1"/>
                </a:solidFill>
                <a:latin typeface="Times New Roman" pitchFamily="18" charset="0"/>
                <a:cs typeface="Times New Roman" pitchFamily="18" charset="0"/>
              </a:rPr>
              <a:t>пентамино</a:t>
            </a:r>
            <a:r>
              <a:rPr lang="ru-RU" sz="2800" dirty="0" smtClean="0">
                <a:solidFill>
                  <a:schemeClr val="accent1"/>
                </a:solidFill>
                <a:latin typeface="Times New Roman" pitchFamily="18" charset="0"/>
                <a:cs typeface="Times New Roman" pitchFamily="18" charset="0"/>
              </a:rPr>
              <a:t>).</a:t>
            </a:r>
          </a:p>
          <a:p>
            <a:pPr algn="l" eaLnBrk="1" fontAlgn="auto" hangingPunct="1">
              <a:spcAft>
                <a:spcPts val="0"/>
              </a:spcAft>
              <a:buFont typeface="Arial" pitchFamily="34" charset="0"/>
              <a:buChar char="•"/>
              <a:defRPr/>
            </a:pPr>
            <a:r>
              <a:rPr lang="ru-RU" sz="2800" dirty="0" smtClean="0">
                <a:solidFill>
                  <a:schemeClr val="accent1"/>
                </a:solidFill>
                <a:latin typeface="Times New Roman" pitchFamily="18" charset="0"/>
                <a:cs typeface="Times New Roman" pitchFamily="18" charset="0"/>
              </a:rPr>
              <a:t>  Игра для ровесников.</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3"/>
          <p:cNvSpPr txBox="1">
            <a:spLocks noChangeArrowheads="1"/>
          </p:cNvSpPr>
          <p:nvPr/>
        </p:nvSpPr>
        <p:spPr bwMode="auto">
          <a:xfrm>
            <a:off x="684213" y="260350"/>
            <a:ext cx="6767512" cy="769938"/>
          </a:xfrm>
          <a:prstGeom prst="rect">
            <a:avLst/>
          </a:prstGeom>
          <a:noFill/>
          <a:ln w="9525">
            <a:noFill/>
            <a:miter lim="800000"/>
            <a:headEnd/>
            <a:tailEnd/>
          </a:ln>
        </p:spPr>
        <p:txBody>
          <a:bodyPr>
            <a:spAutoFit/>
          </a:bodyPr>
          <a:lstStyle/>
          <a:p>
            <a:r>
              <a:rPr lang="ru-RU" sz="4400" b="1">
                <a:solidFill>
                  <a:srgbClr val="FF6600"/>
                </a:solidFill>
                <a:latin typeface="Times New Roman" pitchFamily="18" charset="0"/>
                <a:cs typeface="Times New Roman" pitchFamily="18" charset="0"/>
              </a:rPr>
              <a:t>Как мы это делали?</a:t>
            </a:r>
          </a:p>
        </p:txBody>
      </p:sp>
      <p:pic>
        <p:nvPicPr>
          <p:cNvPr id="20482" name="Picture 16" descr="http://go4.imgsmail.ru/imgpreview?key=http%3A//uradres.org/upload/pravovieaspekti/item/moskva-yuridicheskiy-adres-kuplyu-i-otkroyu-svoyu-firmu-vzglyad-iznutri_1.jpg&amp;mb=imgdb_preview_274"/>
          <p:cNvPicPr>
            <a:picLocks noChangeAspect="1" noChangeArrowheads="1"/>
          </p:cNvPicPr>
          <p:nvPr/>
        </p:nvPicPr>
        <p:blipFill>
          <a:blip r:embed="rId2"/>
          <a:srcRect/>
          <a:stretch>
            <a:fillRect/>
          </a:stretch>
        </p:blipFill>
        <p:spPr bwMode="auto">
          <a:xfrm>
            <a:off x="7235825" y="260350"/>
            <a:ext cx="1514475" cy="2390775"/>
          </a:xfrm>
          <a:prstGeom prst="rect">
            <a:avLst/>
          </a:prstGeom>
          <a:noFill/>
          <a:ln w="9525">
            <a:noFill/>
            <a:miter lim="800000"/>
            <a:headEnd/>
            <a:tailEnd/>
          </a:ln>
        </p:spPr>
      </p:pic>
      <p:sp>
        <p:nvSpPr>
          <p:cNvPr id="16" name="Скругленный прямоугольник 15"/>
          <p:cNvSpPr/>
          <p:nvPr/>
        </p:nvSpPr>
        <p:spPr>
          <a:xfrm>
            <a:off x="684213" y="1196975"/>
            <a:ext cx="5040312" cy="86360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ru-RU" dirty="0">
                <a:solidFill>
                  <a:schemeClr val="accent1"/>
                </a:solidFill>
                <a:latin typeface="Times New Roman" pitchFamily="18" charset="0"/>
                <a:cs typeface="Times New Roman" pitchFamily="18" charset="0"/>
              </a:rPr>
              <a:t>Искали информацию в литературе, интернете на заданную тематику</a:t>
            </a:r>
          </a:p>
        </p:txBody>
      </p:sp>
      <p:sp>
        <p:nvSpPr>
          <p:cNvPr id="20" name="Скругленный прямоугольник 19"/>
          <p:cNvSpPr/>
          <p:nvPr/>
        </p:nvSpPr>
        <p:spPr>
          <a:xfrm>
            <a:off x="684213" y="2565400"/>
            <a:ext cx="5040312" cy="86360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ru-RU" dirty="0">
                <a:solidFill>
                  <a:schemeClr val="accent1"/>
                </a:solidFill>
                <a:latin typeface="Times New Roman" pitchFamily="18" charset="0"/>
                <a:cs typeface="Times New Roman" pitchFamily="18" charset="0"/>
              </a:rPr>
              <a:t>Обсуждали в классе презентации и доклады</a:t>
            </a:r>
          </a:p>
        </p:txBody>
      </p:sp>
      <p:sp>
        <p:nvSpPr>
          <p:cNvPr id="21" name="Скругленный прямоугольник 20"/>
          <p:cNvSpPr/>
          <p:nvPr/>
        </p:nvSpPr>
        <p:spPr>
          <a:xfrm>
            <a:off x="684213" y="3933825"/>
            <a:ext cx="5040312" cy="86360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ru-RU" dirty="0">
                <a:solidFill>
                  <a:schemeClr val="accent1"/>
                </a:solidFill>
                <a:latin typeface="Times New Roman" pitchFamily="18" charset="0"/>
                <a:cs typeface="Times New Roman" pitchFamily="18" charset="0"/>
              </a:rPr>
              <a:t>Познавали геометрические закономерности через практическую работу с фигурами</a:t>
            </a:r>
          </a:p>
        </p:txBody>
      </p:sp>
      <p:sp>
        <p:nvSpPr>
          <p:cNvPr id="22" name="Скругленный прямоугольник 21"/>
          <p:cNvSpPr/>
          <p:nvPr/>
        </p:nvSpPr>
        <p:spPr>
          <a:xfrm>
            <a:off x="684213" y="5300663"/>
            <a:ext cx="5040312" cy="865187"/>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ru-RU" dirty="0">
                <a:solidFill>
                  <a:schemeClr val="accent1"/>
                </a:solidFill>
                <a:latin typeface="Times New Roman" pitchFamily="18" charset="0"/>
                <a:cs typeface="Times New Roman" pitchFamily="18" charset="0"/>
              </a:rPr>
              <a:t>Играли, решали задачи, рисовали,  разрез</a:t>
            </a:r>
            <a:r>
              <a:rPr lang="en-US" dirty="0">
                <a:solidFill>
                  <a:schemeClr val="accent1"/>
                </a:solidFill>
                <a:latin typeface="Times New Roman" pitchFamily="18" charset="0"/>
                <a:cs typeface="Times New Roman" pitchFamily="18" charset="0"/>
              </a:rPr>
              <a:t>a</a:t>
            </a:r>
            <a:r>
              <a:rPr lang="ru-RU" dirty="0">
                <a:solidFill>
                  <a:schemeClr val="accent1"/>
                </a:solidFill>
                <a:latin typeface="Times New Roman" pitchFamily="18" charset="0"/>
                <a:cs typeface="Times New Roman" pitchFamily="18" charset="0"/>
              </a:rPr>
              <a:t>ли, клеили, изготавливали головоломки</a:t>
            </a:r>
          </a:p>
        </p:txBody>
      </p:sp>
      <p:sp>
        <p:nvSpPr>
          <p:cNvPr id="24" name="Стрелка вниз 23"/>
          <p:cNvSpPr/>
          <p:nvPr/>
        </p:nvSpPr>
        <p:spPr>
          <a:xfrm>
            <a:off x="2700338" y="2133600"/>
            <a:ext cx="935037" cy="358775"/>
          </a:xfrm>
          <a:prstGeom prst="downArrow">
            <a:avLst/>
          </a:prstGeom>
          <a:solidFill>
            <a:srgbClr val="FFFF00"/>
          </a:solidFill>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ru-RU"/>
          </a:p>
        </p:txBody>
      </p:sp>
      <p:sp>
        <p:nvSpPr>
          <p:cNvPr id="25" name="Стрелка вниз 24"/>
          <p:cNvSpPr/>
          <p:nvPr/>
        </p:nvSpPr>
        <p:spPr>
          <a:xfrm>
            <a:off x="2700338" y="3500438"/>
            <a:ext cx="935037" cy="360362"/>
          </a:xfrm>
          <a:prstGeom prst="downArrow">
            <a:avLst/>
          </a:prstGeom>
          <a:solidFill>
            <a:srgbClr val="FFFF00"/>
          </a:solidFill>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ru-RU"/>
          </a:p>
        </p:txBody>
      </p:sp>
      <p:sp>
        <p:nvSpPr>
          <p:cNvPr id="26" name="Стрелка вниз 25"/>
          <p:cNvSpPr/>
          <p:nvPr/>
        </p:nvSpPr>
        <p:spPr>
          <a:xfrm>
            <a:off x="2700338" y="4868863"/>
            <a:ext cx="935037" cy="360362"/>
          </a:xfrm>
          <a:prstGeom prst="downArrow">
            <a:avLst/>
          </a:prstGeom>
          <a:solidFill>
            <a:srgbClr val="FFFF00"/>
          </a:solidFill>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ru-RU"/>
          </a:p>
        </p:txBody>
      </p:sp>
      <p:pic>
        <p:nvPicPr>
          <p:cNvPr id="20490" name="Picture 2" descr="C:\Documents and Settings\Admin\Мои документы\проектная деятельность\уникуб5.jpeg"/>
          <p:cNvPicPr>
            <a:picLocks noChangeAspect="1" noChangeArrowheads="1"/>
          </p:cNvPicPr>
          <p:nvPr/>
        </p:nvPicPr>
        <p:blipFill>
          <a:blip r:embed="rId3"/>
          <a:srcRect/>
          <a:stretch>
            <a:fillRect/>
          </a:stretch>
        </p:blipFill>
        <p:spPr bwMode="auto">
          <a:xfrm>
            <a:off x="7092950" y="4508500"/>
            <a:ext cx="1800225" cy="201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3" y="476250"/>
            <a:ext cx="7772400" cy="1657350"/>
          </a:xfrm>
        </p:spPr>
        <p:txBody>
          <a:bodyPr rtlCol="0">
            <a:normAutofit fontScale="90000"/>
          </a:bodyPr>
          <a:lstStyle/>
          <a:p>
            <a:pPr eaLnBrk="1" fontAlgn="auto" hangingPunct="1">
              <a:spcAft>
                <a:spcPts val="0"/>
              </a:spcAft>
              <a:defRPr/>
            </a:pPr>
            <a:r>
              <a:rPr lang="ru-RU" b="1" dirty="0" smtClean="0">
                <a:solidFill>
                  <a:srgbClr val="FF6600"/>
                </a:solidFill>
                <a:latin typeface="Times New Roman" pitchFamily="18" charset="0"/>
                <a:cs typeface="Times New Roman" pitchFamily="18" charset="0"/>
              </a:rPr>
              <a:t>Вопросы, направляющие проект:</a:t>
            </a:r>
            <a:r>
              <a:rPr lang="ru-RU" dirty="0" smtClean="0">
                <a:solidFill>
                  <a:schemeClr val="tx2"/>
                </a:solidFill>
                <a:latin typeface="Times New Roman" pitchFamily="18" charset="0"/>
                <a:cs typeface="Times New Roman" pitchFamily="18" charset="0"/>
              </a:rPr>
              <a:t/>
            </a:r>
            <a:br>
              <a:rPr lang="ru-RU" dirty="0" smtClean="0">
                <a:solidFill>
                  <a:schemeClr val="tx2"/>
                </a:solidFill>
                <a:latin typeface="Times New Roman" pitchFamily="18" charset="0"/>
                <a:cs typeface="Times New Roman" pitchFamily="18" charset="0"/>
              </a:rPr>
            </a:br>
            <a:endParaRPr lang="ru-RU" dirty="0">
              <a:solidFill>
                <a:schemeClr val="tx2"/>
              </a:solidFill>
              <a:latin typeface="Times New Roman" pitchFamily="18" charset="0"/>
              <a:cs typeface="Times New Roman" pitchFamily="18" charset="0"/>
            </a:endParaRPr>
          </a:p>
        </p:txBody>
      </p:sp>
      <p:sp>
        <p:nvSpPr>
          <p:cNvPr id="21506" name="Подзаголовок 2"/>
          <p:cNvSpPr>
            <a:spLocks noGrp="1"/>
          </p:cNvSpPr>
          <p:nvPr>
            <p:ph type="subTitle" idx="1"/>
          </p:nvPr>
        </p:nvSpPr>
        <p:spPr>
          <a:xfrm>
            <a:off x="1403350" y="1773238"/>
            <a:ext cx="6553200" cy="4248150"/>
          </a:xfrm>
        </p:spPr>
        <p:txBody>
          <a:bodyPr/>
          <a:lstStyle/>
          <a:p>
            <a:pPr eaLnBrk="1" hangingPunct="1"/>
            <a:r>
              <a:rPr lang="ru-RU" b="1" smtClean="0">
                <a:solidFill>
                  <a:schemeClr val="accent1"/>
                </a:solidFill>
                <a:latin typeface="Times New Roman" pitchFamily="18" charset="0"/>
                <a:cs typeface="Times New Roman" pitchFamily="18" charset="0"/>
              </a:rPr>
              <a:t>Основополагающий вопрос:</a:t>
            </a:r>
            <a:endParaRPr lang="ru-RU" smtClean="0">
              <a:solidFill>
                <a:schemeClr val="accent1"/>
              </a:solidFill>
              <a:latin typeface="Times New Roman" pitchFamily="18" charset="0"/>
              <a:cs typeface="Times New Roman" pitchFamily="18" charset="0"/>
            </a:endParaRPr>
          </a:p>
          <a:p>
            <a:pPr eaLnBrk="1" hangingPunct="1"/>
            <a:r>
              <a:rPr lang="ru-RU" sz="2400" smtClean="0">
                <a:solidFill>
                  <a:schemeClr val="accent1"/>
                </a:solidFill>
                <a:latin typeface="Times New Roman" pitchFamily="18" charset="0"/>
                <a:cs typeface="Times New Roman" pitchFamily="18" charset="0"/>
              </a:rPr>
              <a:t>Зачем нужна геометрия?</a:t>
            </a:r>
          </a:p>
          <a:p>
            <a:pPr eaLnBrk="1" hangingPunct="1"/>
            <a:r>
              <a:rPr lang="ru-RU" b="1" smtClean="0">
                <a:solidFill>
                  <a:schemeClr val="accent1"/>
                </a:solidFill>
                <a:latin typeface="Times New Roman" pitchFamily="18" charset="0"/>
                <a:cs typeface="Times New Roman" pitchFamily="18" charset="0"/>
              </a:rPr>
              <a:t>Вспомогательные вопросы:</a:t>
            </a:r>
            <a:endParaRPr lang="en-US" b="1" smtClean="0">
              <a:solidFill>
                <a:schemeClr val="accent1"/>
              </a:solidFill>
              <a:latin typeface="Times New Roman" pitchFamily="18" charset="0"/>
              <a:cs typeface="Times New Roman" pitchFamily="18" charset="0"/>
            </a:endParaRPr>
          </a:p>
          <a:p>
            <a:pPr eaLnBrk="1" hangingPunct="1"/>
            <a:r>
              <a:rPr lang="ru-RU" sz="2400" smtClean="0">
                <a:solidFill>
                  <a:schemeClr val="accent1"/>
                </a:solidFill>
                <a:latin typeface="Times New Roman" pitchFamily="18" charset="0"/>
                <a:cs typeface="Times New Roman" pitchFamily="18" charset="0"/>
              </a:rPr>
              <a:t>Как называется…</a:t>
            </a:r>
          </a:p>
          <a:p>
            <a:pPr eaLnBrk="1" hangingPunct="1"/>
            <a:r>
              <a:rPr lang="ru-RU" sz="2400" smtClean="0">
                <a:solidFill>
                  <a:schemeClr val="accent1"/>
                </a:solidFill>
                <a:latin typeface="Times New Roman" pitchFamily="18" charset="0"/>
                <a:cs typeface="Times New Roman" pitchFamily="18" charset="0"/>
              </a:rPr>
              <a:t>Кто изобрёл…</a:t>
            </a:r>
          </a:p>
          <a:p>
            <a:pPr eaLnBrk="1" hangingPunct="1"/>
            <a:r>
              <a:rPr lang="ru-RU" sz="2400" smtClean="0">
                <a:solidFill>
                  <a:schemeClr val="accent1"/>
                </a:solidFill>
                <a:latin typeface="Times New Roman" pitchFamily="18" charset="0"/>
                <a:cs typeface="Times New Roman" pitchFamily="18" charset="0"/>
              </a:rPr>
              <a:t>Что получится если…</a:t>
            </a:r>
            <a:endParaRPr lang="en-US" sz="2400" smtClean="0">
              <a:solidFill>
                <a:schemeClr val="accent1"/>
              </a:solidFill>
              <a:latin typeface="Times New Roman" pitchFamily="18" charset="0"/>
              <a:cs typeface="Times New Roman" pitchFamily="18" charset="0"/>
            </a:endParaRPr>
          </a:p>
          <a:p>
            <a:pPr eaLnBrk="1" hangingPunct="1"/>
            <a:r>
              <a:rPr lang="ru-RU" sz="2400" smtClean="0">
                <a:solidFill>
                  <a:schemeClr val="accent1"/>
                </a:solidFill>
                <a:latin typeface="Times New Roman" pitchFamily="18" charset="0"/>
                <a:cs typeface="Times New Roman" pitchFamily="18" charset="0"/>
              </a:rPr>
              <a:t>Чем похожи…</a:t>
            </a:r>
          </a:p>
          <a:p>
            <a:pPr eaLnBrk="1" hangingPunct="1"/>
            <a:r>
              <a:rPr lang="ru-RU" sz="2400" smtClean="0">
                <a:solidFill>
                  <a:schemeClr val="accent1"/>
                </a:solidFill>
                <a:latin typeface="Times New Roman" pitchFamily="18" charset="0"/>
                <a:cs typeface="Times New Roman" pitchFamily="18" charset="0"/>
              </a:rPr>
              <a:t>Чем отличаются…</a:t>
            </a:r>
          </a:p>
          <a:p>
            <a:pPr eaLnBrk="1" hangingPunct="1"/>
            <a:r>
              <a:rPr lang="ru-RU" sz="2400" smtClean="0">
                <a:solidFill>
                  <a:schemeClr val="accent1"/>
                </a:solidFill>
                <a:latin typeface="Times New Roman" pitchFamily="18" charset="0"/>
                <a:cs typeface="Times New Roman" pitchFamily="18" charset="0"/>
              </a:rPr>
              <a:t>Сколько существует вариантов…</a:t>
            </a:r>
          </a:p>
          <a:p>
            <a:pPr eaLnBrk="1" hangingPunct="1"/>
            <a:r>
              <a:rPr lang="ru-RU" sz="2400" smtClean="0">
                <a:solidFill>
                  <a:schemeClr val="accent1"/>
                </a:solidFill>
                <a:latin typeface="Times New Roman" pitchFamily="18" charset="0"/>
                <a:cs typeface="Times New Roman" pitchFamily="18" charset="0"/>
              </a:rPr>
              <a:t>…</a:t>
            </a:r>
          </a:p>
          <a:p>
            <a:pPr eaLnBrk="1" hangingPunct="1"/>
            <a:endParaRPr lang="ru-RU" sz="2400" smtClean="0">
              <a:solidFill>
                <a:schemeClr val="accent1"/>
              </a:solidFill>
              <a:latin typeface="Times New Roman" pitchFamily="18" charset="0"/>
              <a:cs typeface="Times New Roman" pitchFamily="18" charset="0"/>
            </a:endParaRPr>
          </a:p>
          <a:p>
            <a:pPr eaLnBrk="1" hangingPunct="1"/>
            <a:endParaRPr lang="ru-RU" sz="2400" smtClean="0">
              <a:solidFill>
                <a:schemeClr val="accent1"/>
              </a:solidFill>
              <a:latin typeface="Times New Roman" pitchFamily="18" charset="0"/>
              <a:cs typeface="Times New Roman" pitchFamily="18" charset="0"/>
            </a:endParaRPr>
          </a:p>
          <a:p>
            <a:pPr eaLnBrk="1" hangingPunct="1"/>
            <a:endParaRPr lang="ru-RU" sz="2400" smtClean="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a:xfrm>
            <a:off x="457200" y="273050"/>
            <a:ext cx="3251200" cy="852488"/>
          </a:xfrm>
        </p:spPr>
        <p:txBody>
          <a:bodyPr/>
          <a:lstStyle/>
          <a:p>
            <a:pPr eaLnBrk="1" hangingPunct="1"/>
            <a:r>
              <a:rPr lang="ru-RU" sz="3200" smtClean="0">
                <a:solidFill>
                  <a:srgbClr val="FF6600"/>
                </a:solidFill>
                <a:latin typeface="Times New Roman" pitchFamily="18" charset="0"/>
                <a:cs typeface="Times New Roman" pitchFamily="18" charset="0"/>
              </a:rPr>
              <a:t>Лист Мёбиуса </a:t>
            </a:r>
            <a:r>
              <a:rPr lang="ru-RU" sz="3200" smtClean="0">
                <a:solidFill>
                  <a:schemeClr val="tx2"/>
                </a:solidFill>
                <a:latin typeface="Times New Roman" pitchFamily="18" charset="0"/>
                <a:cs typeface="Times New Roman" pitchFamily="18" charset="0"/>
              </a:rPr>
              <a:t> </a:t>
            </a:r>
            <a:endParaRPr lang="ru-RU" sz="3200" smtClean="0">
              <a:solidFill>
                <a:schemeClr val="tx2"/>
              </a:solidFill>
            </a:endParaRPr>
          </a:p>
        </p:txBody>
      </p:sp>
      <p:sp>
        <p:nvSpPr>
          <p:cNvPr id="22530" name="Текст 3"/>
          <p:cNvSpPr>
            <a:spLocks noGrp="1"/>
          </p:cNvSpPr>
          <p:nvPr>
            <p:ph type="body" sz="half" idx="2"/>
          </p:nvPr>
        </p:nvSpPr>
        <p:spPr>
          <a:xfrm>
            <a:off x="3924300" y="620713"/>
            <a:ext cx="5040313" cy="2714625"/>
          </a:xfrm>
        </p:spPr>
        <p:txBody>
          <a:bodyPr/>
          <a:lstStyle/>
          <a:p>
            <a:pPr algn="ctr" eaLnBrk="1" hangingPunct="1"/>
            <a:r>
              <a:rPr lang="ru-RU" sz="2400" smtClean="0">
                <a:solidFill>
                  <a:schemeClr val="accent1"/>
                </a:solidFill>
                <a:latin typeface="Times New Roman" pitchFamily="18" charset="0"/>
                <a:cs typeface="Times New Roman" pitchFamily="18" charset="0"/>
              </a:rPr>
              <a:t>поверхность, получающаяся при склеивании двух противоположных сторон A</a:t>
            </a:r>
            <a:r>
              <a:rPr lang="en-US" sz="2400" smtClean="0">
                <a:solidFill>
                  <a:schemeClr val="accent1"/>
                </a:solidFill>
                <a:latin typeface="Times New Roman" pitchFamily="18" charset="0"/>
                <a:cs typeface="Times New Roman" pitchFamily="18" charset="0"/>
              </a:rPr>
              <a:t>D</a:t>
            </a:r>
            <a:r>
              <a:rPr lang="ru-RU" sz="2400" smtClean="0">
                <a:solidFill>
                  <a:schemeClr val="accent1"/>
                </a:solidFill>
                <a:latin typeface="Times New Roman" pitchFamily="18" charset="0"/>
                <a:cs typeface="Times New Roman" pitchFamily="18" charset="0"/>
              </a:rPr>
              <a:t> и </a:t>
            </a:r>
            <a:r>
              <a:rPr lang="en-US" sz="2400" smtClean="0">
                <a:solidFill>
                  <a:schemeClr val="accent1"/>
                </a:solidFill>
                <a:latin typeface="Times New Roman" pitchFamily="18" charset="0"/>
                <a:cs typeface="Times New Roman" pitchFamily="18" charset="0"/>
              </a:rPr>
              <a:t>BC</a:t>
            </a:r>
            <a:r>
              <a:rPr lang="ru-RU" sz="2400" smtClean="0">
                <a:solidFill>
                  <a:schemeClr val="accent1"/>
                </a:solidFill>
                <a:latin typeface="Times New Roman" pitchFamily="18" charset="0"/>
                <a:cs typeface="Times New Roman" pitchFamily="18" charset="0"/>
              </a:rPr>
              <a:t> прямоугольника </a:t>
            </a:r>
            <a:r>
              <a:rPr lang="en-US" sz="2400" smtClean="0">
                <a:solidFill>
                  <a:schemeClr val="accent1"/>
                </a:solidFill>
                <a:latin typeface="Times New Roman" pitchFamily="18" charset="0"/>
                <a:cs typeface="Times New Roman" pitchFamily="18" charset="0"/>
              </a:rPr>
              <a:t>ABCD</a:t>
            </a:r>
            <a:r>
              <a:rPr lang="ru-RU" sz="2400" smtClean="0">
                <a:solidFill>
                  <a:schemeClr val="accent1"/>
                </a:solidFill>
                <a:latin typeface="Times New Roman" pitchFamily="18" charset="0"/>
                <a:cs typeface="Times New Roman" pitchFamily="18" charset="0"/>
              </a:rPr>
              <a:t> так, что точки А и </a:t>
            </a:r>
            <a:r>
              <a:rPr lang="en-US" sz="2400" smtClean="0">
                <a:solidFill>
                  <a:schemeClr val="accent1"/>
                </a:solidFill>
                <a:latin typeface="Times New Roman" pitchFamily="18" charset="0"/>
                <a:cs typeface="Times New Roman" pitchFamily="18" charset="0"/>
              </a:rPr>
              <a:t>D</a:t>
            </a:r>
            <a:r>
              <a:rPr lang="ru-RU" sz="2400" smtClean="0">
                <a:solidFill>
                  <a:schemeClr val="accent1"/>
                </a:solidFill>
                <a:latin typeface="Times New Roman" pitchFamily="18" charset="0"/>
                <a:cs typeface="Times New Roman" pitchFamily="18" charset="0"/>
              </a:rPr>
              <a:t> совмещаются соответственно с точками </a:t>
            </a:r>
            <a:r>
              <a:rPr lang="en-US" sz="2400" smtClean="0">
                <a:solidFill>
                  <a:schemeClr val="accent1"/>
                </a:solidFill>
                <a:latin typeface="Times New Roman" pitchFamily="18" charset="0"/>
                <a:cs typeface="Times New Roman" pitchFamily="18" charset="0"/>
              </a:rPr>
              <a:t>C</a:t>
            </a:r>
            <a:r>
              <a:rPr lang="ru-RU" sz="2400" smtClean="0">
                <a:solidFill>
                  <a:schemeClr val="accent1"/>
                </a:solidFill>
                <a:latin typeface="Times New Roman" pitchFamily="18" charset="0"/>
                <a:cs typeface="Times New Roman" pitchFamily="18" charset="0"/>
              </a:rPr>
              <a:t> и </a:t>
            </a:r>
            <a:r>
              <a:rPr lang="en-US" sz="2400" smtClean="0">
                <a:solidFill>
                  <a:schemeClr val="accent1"/>
                </a:solidFill>
                <a:latin typeface="Times New Roman" pitchFamily="18" charset="0"/>
                <a:cs typeface="Times New Roman" pitchFamily="18" charset="0"/>
              </a:rPr>
              <a:t>B</a:t>
            </a:r>
            <a:r>
              <a:rPr lang="ru-RU" sz="2400" smtClean="0">
                <a:solidFill>
                  <a:schemeClr val="accent1"/>
                </a:solidFill>
                <a:latin typeface="Times New Roman" pitchFamily="18" charset="0"/>
                <a:cs typeface="Times New Roman" pitchFamily="18" charset="0"/>
              </a:rPr>
              <a:t>.</a:t>
            </a:r>
          </a:p>
        </p:txBody>
      </p:sp>
      <p:pic>
        <p:nvPicPr>
          <p:cNvPr id="22531" name="Picture 1"/>
          <p:cNvPicPr>
            <a:picLocks noChangeAspect="1" noChangeArrowheads="1"/>
          </p:cNvPicPr>
          <p:nvPr/>
        </p:nvPicPr>
        <p:blipFill>
          <a:blip r:embed="rId2"/>
          <a:srcRect/>
          <a:stretch>
            <a:fillRect/>
          </a:stretch>
        </p:blipFill>
        <p:spPr bwMode="auto">
          <a:xfrm>
            <a:off x="323850" y="2636838"/>
            <a:ext cx="4752975" cy="4000500"/>
          </a:xfrm>
          <a:prstGeom prst="rect">
            <a:avLst/>
          </a:prstGeom>
          <a:noFill/>
          <a:ln w="9525">
            <a:noFill/>
            <a:miter lim="800000"/>
            <a:headEnd/>
            <a:tailEnd/>
          </a:ln>
        </p:spPr>
      </p:pic>
      <p:sp>
        <p:nvSpPr>
          <p:cNvPr id="22532" name="Прямоугольник 4"/>
          <p:cNvSpPr>
            <a:spLocks noChangeArrowheads="1"/>
          </p:cNvSpPr>
          <p:nvPr/>
        </p:nvSpPr>
        <p:spPr bwMode="auto">
          <a:xfrm>
            <a:off x="5076825" y="3284538"/>
            <a:ext cx="3816350" cy="1570037"/>
          </a:xfrm>
          <a:prstGeom prst="rect">
            <a:avLst/>
          </a:prstGeom>
          <a:noFill/>
          <a:ln w="9525">
            <a:noFill/>
            <a:miter lim="800000"/>
            <a:headEnd/>
            <a:tailEnd/>
          </a:ln>
        </p:spPr>
        <p:txBody>
          <a:bodyPr>
            <a:spAutoFit/>
          </a:bodyPr>
          <a:lstStyle/>
          <a:p>
            <a:pPr algn="ctr"/>
            <a:r>
              <a:rPr lang="ru-RU" sz="2400">
                <a:solidFill>
                  <a:schemeClr val="accent1"/>
                </a:solidFill>
                <a:latin typeface="Times New Roman" pitchFamily="18" charset="0"/>
                <a:cs typeface="Times New Roman" pitchFamily="18" charset="0"/>
              </a:rPr>
              <a:t>При разрезании листа Мебиуса по средней линии он не распадается на две части.</a:t>
            </a:r>
            <a:endParaRPr lang="ru-RU"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Моя1">
      <a:dk1>
        <a:srgbClr val="EAC0A7"/>
      </a:dk1>
      <a:lt1>
        <a:sysClr val="window" lastClr="FFFFFF"/>
      </a:lt1>
      <a:dk2>
        <a:srgbClr val="A18346"/>
      </a:dk2>
      <a:lt2>
        <a:srgbClr val="E6DCC7"/>
      </a:lt2>
      <a:accent1>
        <a:srgbClr val="68452D"/>
      </a:accent1>
      <a:accent2>
        <a:srgbClr val="D9BCA8"/>
      </a:accent2>
      <a:accent3>
        <a:srgbClr val="E0A17B"/>
      </a:accent3>
      <a:accent4>
        <a:srgbClr val="C4652D"/>
      </a:accent4>
      <a:accent5>
        <a:srgbClr val="DACAAB"/>
      </a:accent5>
      <a:accent6>
        <a:srgbClr val="E0A17B"/>
      </a:accent6>
      <a:hlink>
        <a:srgbClr val="67AFBD"/>
      </a:hlink>
      <a:folHlink>
        <a:srgbClr val="C2A874"/>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738</TotalTime>
  <Words>1275</Words>
  <Application>Microsoft Office PowerPoint</Application>
  <PresentationFormat>Экран (4:3)</PresentationFormat>
  <Paragraphs>155</Paragraphs>
  <Slides>46</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46</vt:i4>
      </vt:variant>
    </vt:vector>
  </HeadingPairs>
  <TitlesOfParts>
    <vt:vector size="52" baseType="lpstr">
      <vt:lpstr>Arial</vt:lpstr>
      <vt:lpstr>Calibri</vt:lpstr>
      <vt:lpstr>Impact</vt:lpstr>
      <vt:lpstr>RussianRail B Pro</vt:lpstr>
      <vt:lpstr>Times New Roman</vt:lpstr>
      <vt:lpstr>Тема Office</vt:lpstr>
      <vt:lpstr>«Наглядная геометрия»</vt:lpstr>
      <vt:lpstr>Презентация PowerPoint</vt:lpstr>
      <vt:lpstr>Презентация PowerPoint</vt:lpstr>
      <vt:lpstr>Краткая аннотация проекта</vt:lpstr>
      <vt:lpstr>Презентация PowerPoint</vt:lpstr>
      <vt:lpstr>Результатами работы над проектом стали следующие продукты проектной деятельности : </vt:lpstr>
      <vt:lpstr>Презентация PowerPoint</vt:lpstr>
      <vt:lpstr>Вопросы, направляющие проект: </vt:lpstr>
      <vt:lpstr>Лист Мёбиуса  </vt:lpstr>
      <vt:lpstr>Лист Мебиуса </vt:lpstr>
      <vt:lpstr>Презентация PowerPoint</vt:lpstr>
      <vt:lpstr>Топология</vt:lpstr>
      <vt:lpstr>Топология</vt:lpstr>
      <vt:lpstr>Топология</vt:lpstr>
      <vt:lpstr>Опыт №1 </vt:lpstr>
      <vt:lpstr>Опыт №2 </vt:lpstr>
      <vt:lpstr>Презентация PowerPoint</vt:lpstr>
      <vt:lpstr>Опыт №3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Выводы</vt:lpstr>
      <vt:lpstr>Презентация PowerPoint</vt:lpstr>
      <vt:lpstr>Презентация PowerPoint</vt:lpstr>
      <vt:lpstr>Презентация PowerPoint</vt:lpstr>
      <vt:lpstr>Какой учёный стал автором первого из дошедших до нас теоретических трактатов по математике?</vt:lpstr>
      <vt:lpstr>У входа в Музей истории и техники в Вашингтоне медленно вращается на пьедестале стальная лента, закрученная на полвитка. Чьё имя она носит?</vt:lpstr>
      <vt:lpstr>Чарльз Лютвидж Джонсон более 40 лет преподавал математику и логику в Оксфорде. Он считается энтузиастом танграма. Однако всемирную известность Джонсон получил как автор литературных произведений. А каков его псевдоним?</vt:lpstr>
      <vt:lpstr>Кем впервые было употреблено слово «танграмм»?</vt:lpstr>
      <vt:lpstr>Полупериметр этой геометрической фигуры всегда больше любой из его сторон, а из углов прямым может быть только один</vt:lpstr>
      <vt:lpstr>Именно эта фигура получится, если на каждой из сторон квадрата построить прямоугольный треугольник</vt:lpstr>
      <vt:lpstr>Её не сложно построить с помощью трёх равнобедренных треугольников, особенно если знать в какой фигуре их построить.</vt:lpstr>
      <vt:lpstr>Как называют кривую, которую можно нарисовать на плоскости, не отрывая карандаша от бумаги?</vt:lpstr>
      <vt:lpstr>У этого тела нет ни граней, ни вершин, ни рёбер.</vt:lpstr>
      <vt:lpstr>Какое тело получится, если из шести спичек  сложить четыре треугольника?</vt:lpstr>
      <vt:lpstr>Какое геометрическое тело подрабатывает в цирке гимнастическим снарядом для животных?</vt:lpstr>
      <vt:lpstr>Она является односторонней поверхностью</vt:lpstr>
      <vt:lpstr>Магический кубик.</vt:lpstr>
      <vt:lpstr>Китайская головоломка.</vt:lpstr>
      <vt:lpstr>Каждая из двенадцати фигурок этой игры состоит из пяти одинаковых квадратов.</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BEY</cp:lastModifiedBy>
  <cp:revision>74</cp:revision>
  <dcterms:created xsi:type="dcterms:W3CDTF">2017-04-21T16:42:17Z</dcterms:created>
  <dcterms:modified xsi:type="dcterms:W3CDTF">2017-12-08T09:28:41Z</dcterms:modified>
</cp:coreProperties>
</file>