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9" r:id="rId4"/>
    <p:sldId id="260" r:id="rId5"/>
    <p:sldId id="262" r:id="rId6"/>
    <p:sldId id="265" r:id="rId7"/>
    <p:sldId id="266" r:id="rId8"/>
    <p:sldId id="267" r:id="rId9"/>
    <p:sldId id="269" r:id="rId10"/>
    <p:sldId id="273" r:id="rId11"/>
    <p:sldId id="270" r:id="rId12"/>
    <p:sldId id="271" r:id="rId13"/>
    <p:sldId id="258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21" autoAdjust="0"/>
    <p:restoredTop sz="94660"/>
  </p:normalViewPr>
  <p:slideViewPr>
    <p:cSldViewPr>
      <p:cViewPr varScale="1">
        <p:scale>
          <a:sx n="64" d="100"/>
          <a:sy n="64" d="100"/>
        </p:scale>
        <p:origin x="-7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699046F1-A029-42DD-BAEB-9E5E77BADA14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3E221B3A-F5BC-49EB-AA88-216B315EC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046F1-A029-42DD-BAEB-9E5E77BADA14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1B3A-F5BC-49EB-AA88-216B315EC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046F1-A029-42DD-BAEB-9E5E77BADA14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1B3A-F5BC-49EB-AA88-216B315EC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699046F1-A029-42DD-BAEB-9E5E77BADA14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1B3A-F5BC-49EB-AA88-216B315EC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699046F1-A029-42DD-BAEB-9E5E77BADA14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3E221B3A-F5BC-49EB-AA88-216B315ECD9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99046F1-A029-42DD-BAEB-9E5E77BADA14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E221B3A-F5BC-49EB-AA88-216B315EC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699046F1-A029-42DD-BAEB-9E5E77BADA14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3E221B3A-F5BC-49EB-AA88-216B315EC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046F1-A029-42DD-BAEB-9E5E77BADA14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1B3A-F5BC-49EB-AA88-216B315EC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99046F1-A029-42DD-BAEB-9E5E77BADA14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E221B3A-F5BC-49EB-AA88-216B315EC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699046F1-A029-42DD-BAEB-9E5E77BADA14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3E221B3A-F5BC-49EB-AA88-216B315EC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99046F1-A029-42DD-BAEB-9E5E77BADA14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3E221B3A-F5BC-49EB-AA88-216B315EC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699046F1-A029-42DD-BAEB-9E5E77BADA14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3E221B3A-F5BC-49EB-AA88-216B315ECD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Проектная работа на тему:</a:t>
            </a:r>
            <a:br>
              <a:rPr lang="ru-RU" dirty="0" smtClean="0"/>
            </a:br>
            <a:r>
              <a:rPr lang="ru-RU" dirty="0" smtClean="0"/>
              <a:t>Зависимость формы и объема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653136" y="4005064"/>
            <a:ext cx="6400800" cy="1752600"/>
          </a:xfrm>
        </p:spPr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lang="ru-RU" dirty="0"/>
          </a:p>
        </p:txBody>
      </p:sp>
      <p:pic>
        <p:nvPicPr>
          <p:cNvPr id="4" name="Изображение 3" descr="sosudy-dlya-vin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692"/>
            <a:ext cx="9144000" cy="68606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4868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              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Проектная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работа на тему:</a:t>
            </a:r>
            <a:b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              Зависимость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формы и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объема</a:t>
            </a:r>
          </a:p>
          <a:p>
            <a:r>
              <a:rPr lang="ru-RU" sz="3200" b="1" dirty="0" smtClean="0">
                <a:solidFill>
                  <a:schemeClr val="accent6"/>
                </a:solidFill>
              </a:rPr>
              <a:t>Почему жидкости перевозят в цистернах?</a:t>
            </a:r>
            <a:endParaRPr lang="ru-RU" sz="3200" b="1" dirty="0">
              <a:solidFill>
                <a:schemeClr val="accent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3645024"/>
            <a:ext cx="7560840" cy="155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i="1" dirty="0" smtClean="0">
                <a:latin typeface="Georgia" pitchFamily="18" charset="0"/>
              </a:rPr>
              <a:t>Наука начинается с тех пор, как</a:t>
            </a:r>
          </a:p>
          <a:p>
            <a:pPr algn="ctr">
              <a:lnSpc>
                <a:spcPct val="80000"/>
              </a:lnSpc>
            </a:pPr>
            <a:r>
              <a:rPr lang="ru-RU" sz="2400" b="1" i="1" dirty="0" smtClean="0">
                <a:latin typeface="Georgia" pitchFamily="18" charset="0"/>
              </a:rPr>
              <a:t> начинают измерять.</a:t>
            </a:r>
          </a:p>
          <a:p>
            <a:pPr algn="ctr">
              <a:lnSpc>
                <a:spcPct val="80000"/>
              </a:lnSpc>
            </a:pPr>
            <a:r>
              <a:rPr lang="ru-RU" sz="2400" b="1" i="1" dirty="0" smtClean="0">
                <a:latin typeface="Georgia" pitchFamily="18" charset="0"/>
              </a:rPr>
              <a:t>                         </a:t>
            </a:r>
          </a:p>
          <a:p>
            <a:pPr algn="r">
              <a:lnSpc>
                <a:spcPct val="80000"/>
              </a:lnSpc>
            </a:pPr>
            <a:r>
              <a:rPr lang="ru-RU" sz="2400" b="1" i="1" dirty="0" smtClean="0">
                <a:latin typeface="Georgia" pitchFamily="18" charset="0"/>
              </a:rPr>
              <a:t> Д. И. Менделеев</a:t>
            </a:r>
            <a:r>
              <a:rPr lang="en-US" sz="2400" dirty="0" smtClean="0"/>
              <a:t> </a:t>
            </a:r>
            <a:endParaRPr lang="ru-RU" sz="2400" dirty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Сравниваем результаты</a:t>
            </a:r>
            <a:endParaRPr lang="ru-RU" dirty="0"/>
          </a:p>
        </p:txBody>
      </p:sp>
      <p:pic>
        <p:nvPicPr>
          <p:cNvPr id="4" name="Содержимое 3" descr="ыфкаум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412776"/>
            <a:ext cx="7683256" cy="51084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20170306_121609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336" b="13336"/>
          <a:stretch>
            <a:fillRect/>
          </a:stretch>
        </p:blipFill>
        <p:spPr>
          <a:xfrm rot="5400000">
            <a:off x="-922920" y="1174440"/>
            <a:ext cx="6597352" cy="4248472"/>
          </a:xfrm>
        </p:spPr>
      </p:pic>
      <p:sp>
        <p:nvSpPr>
          <p:cNvPr id="11" name="TextBox 10"/>
          <p:cNvSpPr txBox="1"/>
          <p:nvPr/>
        </p:nvSpPr>
        <p:spPr>
          <a:xfrm>
            <a:off x="4499992" y="692696"/>
            <a:ext cx="60486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Наша гипотеза подтвердилась:</a:t>
            </a:r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3923928" y="2132856"/>
            <a:ext cx="5400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Площади упаковок в виде коробок больше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,</a:t>
            </a:r>
            <a:r>
              <a:rPr lang="ru-RU" sz="2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чем площади поверхности бутылок при одинаковом объёме занимает жи</a:t>
            </a:r>
            <a:r>
              <a:rPr lang="ru-RU" sz="2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д</a:t>
            </a:r>
            <a:r>
              <a:rPr lang="ru-RU" sz="2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кость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.</a:t>
            </a:r>
            <a:endParaRPr lang="ru-RU" sz="28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876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70306_121619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336" b="1333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835696" y="1412776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                       Вывод</a:t>
            </a:r>
            <a:r>
              <a:rPr lang="en-US" sz="3600" dirty="0" smtClean="0"/>
              <a:t>: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3749457"/>
            <a:ext cx="712879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Производители напитков экономят материал, обрезая уголки коробок или используя бутылки, а вагоностроительные заводы- производя цистерны, а не вагоны в форме прямоугольного параллелепипеда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32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342584" cy="14644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0648"/>
            <a:ext cx="6400800" cy="65973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Проектная работа учеников 5 «</a:t>
            </a:r>
            <a:r>
              <a:rPr lang="ru-RU" dirty="0">
                <a:solidFill>
                  <a:srgbClr val="FF0000"/>
                </a:solidFill>
              </a:rPr>
              <a:t>а</a:t>
            </a:r>
            <a:r>
              <a:rPr lang="ru-RU" dirty="0" smtClean="0">
                <a:solidFill>
                  <a:srgbClr val="FF0000"/>
                </a:solidFill>
              </a:rPr>
              <a:t>» класса Кружок математики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1.Денисов Федор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2.Томилов Костя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3.Савельев Вова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4.Сминова Ева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5.Смирнова Диана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6. </a:t>
            </a:r>
            <a:r>
              <a:rPr lang="ru-RU" dirty="0" err="1" smtClean="0">
                <a:solidFill>
                  <a:srgbClr val="FF0000"/>
                </a:solidFill>
              </a:rPr>
              <a:t>Шарова</a:t>
            </a:r>
            <a:r>
              <a:rPr lang="ru-RU" dirty="0" smtClean="0">
                <a:solidFill>
                  <a:srgbClr val="FF0000"/>
                </a:solidFill>
              </a:rPr>
              <a:t> Саша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7. Кондратович Ваня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8.Зарецкий Гриша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9. Огурцов Максим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10.Ермакова Лена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11.</a:t>
            </a:r>
            <a:r>
              <a:rPr lang="ru-RU" dirty="0" smtClean="0">
                <a:solidFill>
                  <a:srgbClr val="FF0000"/>
                </a:solidFill>
              </a:rPr>
              <a:t>Иванов Егор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Руководитель проекта:  учитель математики Григорьева Лидия Ивановна </a:t>
            </a:r>
          </a:p>
          <a:p>
            <a:endParaRPr lang="ru-RU" dirty="0"/>
          </a:p>
        </p:txBody>
      </p:sp>
      <p:pic>
        <p:nvPicPr>
          <p:cNvPr id="4" name="Изображение 3" descr="glass-bottle-as-an-object-of-decoration-03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25360"/>
            <a:ext cx="7704856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tx1">
                    <a:lumMod val="85000"/>
                  </a:schemeClr>
                </a:solidFill>
              </a:rPr>
              <a:t>Проектная работа учеников 5 «а» класса Кружок математики</a:t>
            </a:r>
          </a:p>
          <a:p>
            <a:r>
              <a:rPr lang="ru-RU" sz="2800" dirty="0">
                <a:solidFill>
                  <a:schemeClr val="tx1">
                    <a:lumMod val="85000"/>
                  </a:schemeClr>
                </a:solidFill>
              </a:rPr>
              <a:t>1.Денисов Федор</a:t>
            </a:r>
          </a:p>
          <a:p>
            <a:r>
              <a:rPr lang="ru-RU" sz="2800" dirty="0">
                <a:solidFill>
                  <a:schemeClr val="tx1">
                    <a:lumMod val="85000"/>
                  </a:schemeClr>
                </a:solidFill>
              </a:rPr>
              <a:t>2.Томилов </a:t>
            </a:r>
            <a:r>
              <a:rPr lang="ru-RU" sz="2800" dirty="0" smtClean="0">
                <a:solidFill>
                  <a:schemeClr val="tx1">
                    <a:lumMod val="85000"/>
                  </a:schemeClr>
                </a:solidFill>
              </a:rPr>
              <a:t>Константин</a:t>
            </a:r>
          </a:p>
          <a:p>
            <a:r>
              <a:rPr lang="ru-RU" sz="2800" dirty="0" smtClean="0">
                <a:solidFill>
                  <a:schemeClr val="tx1">
                    <a:lumMod val="85000"/>
                  </a:schemeClr>
                </a:solidFill>
              </a:rPr>
              <a:t>3.Савельев Владимир</a:t>
            </a:r>
          </a:p>
          <a:p>
            <a:r>
              <a:rPr lang="ru-RU" sz="2800" dirty="0" smtClean="0">
                <a:solidFill>
                  <a:schemeClr val="tx1">
                    <a:lumMod val="85000"/>
                  </a:schemeClr>
                </a:solidFill>
              </a:rPr>
              <a:t>4.Сминова </a:t>
            </a:r>
            <a:r>
              <a:rPr lang="ru-RU" sz="2800" dirty="0">
                <a:solidFill>
                  <a:schemeClr val="tx1">
                    <a:lumMod val="85000"/>
                  </a:schemeClr>
                </a:solidFill>
              </a:rPr>
              <a:t>Ева</a:t>
            </a:r>
          </a:p>
          <a:p>
            <a:r>
              <a:rPr lang="ru-RU" sz="2800" dirty="0">
                <a:solidFill>
                  <a:schemeClr val="tx1">
                    <a:lumMod val="85000"/>
                  </a:schemeClr>
                </a:solidFill>
              </a:rPr>
              <a:t>5.Смирнова Диана</a:t>
            </a:r>
          </a:p>
          <a:p>
            <a:r>
              <a:rPr lang="ru-RU" sz="2800" dirty="0">
                <a:solidFill>
                  <a:schemeClr val="tx1">
                    <a:lumMod val="85000"/>
                  </a:schemeClr>
                </a:solidFill>
              </a:rPr>
              <a:t>6. </a:t>
            </a:r>
            <a:r>
              <a:rPr lang="ru-RU" sz="2800" dirty="0" err="1" smtClean="0">
                <a:solidFill>
                  <a:schemeClr val="tx1">
                    <a:lumMod val="85000"/>
                  </a:schemeClr>
                </a:solidFill>
              </a:rPr>
              <a:t>Шарова</a:t>
            </a:r>
            <a:r>
              <a:rPr lang="ru-RU" sz="2800" dirty="0" smtClean="0">
                <a:solidFill>
                  <a:schemeClr val="tx1">
                    <a:lumMod val="85000"/>
                  </a:schemeClr>
                </a:solidFill>
              </a:rPr>
              <a:t> Александра</a:t>
            </a:r>
            <a:endParaRPr lang="ru-RU" sz="2800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ru-RU" sz="2800" dirty="0">
                <a:solidFill>
                  <a:schemeClr val="tx1">
                    <a:lumMod val="85000"/>
                  </a:schemeClr>
                </a:solidFill>
              </a:rPr>
              <a:t>7. </a:t>
            </a:r>
            <a:r>
              <a:rPr lang="ru-RU" sz="2800" dirty="0" err="1" smtClean="0">
                <a:solidFill>
                  <a:schemeClr val="tx1">
                    <a:lumMod val="85000"/>
                  </a:schemeClr>
                </a:solidFill>
              </a:rPr>
              <a:t>Шнуренко</a:t>
            </a:r>
            <a:r>
              <a:rPr lang="ru-RU" sz="2800" dirty="0" smtClean="0">
                <a:solidFill>
                  <a:schemeClr val="tx1">
                    <a:lumMod val="85000"/>
                  </a:schemeClr>
                </a:solidFill>
              </a:rPr>
              <a:t> Николай</a:t>
            </a:r>
            <a:endParaRPr lang="ru-RU" sz="2800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ru-RU" sz="2800" dirty="0">
                <a:solidFill>
                  <a:schemeClr val="tx1">
                    <a:lumMod val="85000"/>
                  </a:schemeClr>
                </a:solidFill>
              </a:rPr>
              <a:t>8.Зарецкий </a:t>
            </a:r>
            <a:r>
              <a:rPr lang="ru-RU" sz="2800" dirty="0" smtClean="0">
                <a:solidFill>
                  <a:schemeClr val="tx1">
                    <a:lumMod val="85000"/>
                  </a:schemeClr>
                </a:solidFill>
              </a:rPr>
              <a:t>Григорий</a:t>
            </a:r>
            <a:endParaRPr lang="ru-RU" sz="2800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ru-RU" sz="2800" dirty="0">
                <a:solidFill>
                  <a:schemeClr val="tx1">
                    <a:lumMod val="85000"/>
                  </a:schemeClr>
                </a:solidFill>
              </a:rPr>
              <a:t>9. Огурцов Максим</a:t>
            </a:r>
          </a:p>
          <a:p>
            <a:r>
              <a:rPr lang="ru-RU" sz="2800" dirty="0">
                <a:solidFill>
                  <a:schemeClr val="tx1">
                    <a:lumMod val="85000"/>
                  </a:schemeClr>
                </a:solidFill>
              </a:rPr>
              <a:t>10.Ермакова </a:t>
            </a:r>
            <a:r>
              <a:rPr lang="ru-RU" sz="2800" dirty="0" smtClean="0">
                <a:solidFill>
                  <a:schemeClr val="tx1">
                    <a:lumMod val="85000"/>
                  </a:schemeClr>
                </a:solidFill>
              </a:rPr>
              <a:t>Елена</a:t>
            </a:r>
            <a:endParaRPr lang="en-US" sz="2800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sz="2800" dirty="0">
                <a:solidFill>
                  <a:schemeClr val="tx1">
                    <a:lumMod val="85000"/>
                  </a:schemeClr>
                </a:solidFill>
              </a:rPr>
              <a:t>11.</a:t>
            </a:r>
            <a:r>
              <a:rPr lang="ru-RU" sz="2800" dirty="0">
                <a:solidFill>
                  <a:schemeClr val="tx1">
                    <a:lumMod val="85000"/>
                  </a:schemeClr>
                </a:solidFill>
              </a:rPr>
              <a:t>Иванов Егор</a:t>
            </a:r>
          </a:p>
          <a:p>
            <a:r>
              <a:rPr lang="ru-RU" sz="2800" dirty="0">
                <a:solidFill>
                  <a:schemeClr val="tx1">
                    <a:lumMod val="85000"/>
                  </a:schemeClr>
                </a:solidFill>
              </a:rPr>
              <a:t>Руководитель проекта:  учитель математики Григорьева Лидия Ивановна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80928"/>
            <a:ext cx="8229600" cy="1399032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683568" y="4572000"/>
            <a:ext cx="8229600" cy="8113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b="1" smtClean="0"/>
              <a:t>Обучающиеся 5 класса </a:t>
            </a:r>
            <a:r>
              <a:rPr lang="ru-RU" b="1" dirty="0" smtClean="0"/>
              <a:t>заметили, что существует очень много различных упаковок для соков, молока, йогурта. Их упаковки разнообразны по форме.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 жидкости перевозят по железной дороге в цистернах, а не вагонах другой формы</a:t>
            </a:r>
          </a:p>
          <a:p>
            <a:pPr>
              <a:buFont typeface="Wingdings" pitchFamily="2" charset="2"/>
              <a:buChar char="v"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Цель проекта: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Выявить влияние формы и объема упаковки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Ответить на вопрос: Почему жидкости перевозят по железной дороге в цистернах, а не вагонах другой формы</a:t>
            </a: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4" name="Изображение 3" descr="15-150_660_400.png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59024" y="476672"/>
            <a:ext cx="878497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Цель проекта: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ru-RU" sz="2800" b="1" dirty="0" smtClean="0">
                <a:solidFill>
                  <a:srgbClr val="FF0000"/>
                </a:solidFill>
              </a:rPr>
              <a:t>Выявить </a:t>
            </a:r>
            <a:r>
              <a:rPr lang="ru-RU" sz="2800" b="1" dirty="0">
                <a:solidFill>
                  <a:srgbClr val="FF0000"/>
                </a:solidFill>
              </a:rPr>
              <a:t>влияние формы и объема упаковки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ru-RU" sz="2800" b="1" dirty="0" smtClean="0">
                <a:solidFill>
                  <a:srgbClr val="FF0000"/>
                </a:solidFill>
              </a:rPr>
              <a:t>Ответить </a:t>
            </a:r>
            <a:r>
              <a:rPr lang="ru-RU" sz="2800" b="1" dirty="0">
                <a:solidFill>
                  <a:srgbClr val="FF0000"/>
                </a:solidFill>
              </a:rPr>
              <a:t>на вопрос: Почему жидкости перевозят по железной </a:t>
            </a:r>
            <a:r>
              <a:rPr lang="ru-RU" sz="2800" b="1" dirty="0" smtClean="0">
                <a:solidFill>
                  <a:srgbClr val="FF0000"/>
                </a:solidFill>
              </a:rPr>
              <a:t>дороге </a:t>
            </a:r>
            <a:r>
              <a:rPr lang="ru-RU" sz="2800" b="1" dirty="0">
                <a:solidFill>
                  <a:srgbClr val="FF0000"/>
                </a:solidFill>
              </a:rPr>
              <a:t>в цистернах, а не вагонах другой формы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Гипотеза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изготовление сосудов цилиндрической  формы расходуется меньше материалов, чем  на другие формы</a:t>
            </a:r>
          </a:p>
        </p:txBody>
      </p:sp>
      <p:pic>
        <p:nvPicPr>
          <p:cNvPr id="4" name="Изображение 3" descr="20170306_12132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2" y="2852936"/>
            <a:ext cx="756084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>
                    <a:lumMod val="95000"/>
                  </a:schemeClr>
                </a:solidFill>
              </a:rPr>
              <a:t>На изготовление сосудов цилиндрической  формы расходуется меньше материалов, чем  на другие формы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1988840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         </a:t>
            </a:r>
            <a:r>
              <a:rPr lang="ru-RU" sz="3600" b="1" dirty="0">
                <a:solidFill>
                  <a:srgbClr val="7030A0"/>
                </a:solidFill>
              </a:rPr>
              <a:t>Гипотеза: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Чтобы ответить на эти вопросы, мы: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Изучили теорию вопроса.</a:t>
            </a:r>
          </a:p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Собрали множество упаковок  различной формы из-под молока, соков и йогуртов.</a:t>
            </a:r>
          </a:p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Сделали развертки. Измерили площади.</a:t>
            </a:r>
          </a:p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Отработали результаты, полученные в ходе измерений.</a:t>
            </a:r>
          </a:p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Сделали выводы.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ile1344321046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048" b="10048"/>
          <a:stretch>
            <a:fillRect/>
          </a:stretch>
        </p:blipFill>
        <p:spPr>
          <a:xfrm>
            <a:off x="0" y="5470"/>
            <a:ext cx="4690864" cy="2769171"/>
          </a:xfrm>
        </p:spPr>
      </p:pic>
      <p:pic>
        <p:nvPicPr>
          <p:cNvPr id="5" name="Изображение 4" descr="020627_4309dc2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0"/>
            <a:ext cx="4355976" cy="2852936"/>
          </a:xfrm>
          <a:prstGeom prst="rect">
            <a:avLst/>
          </a:prstGeom>
        </p:spPr>
      </p:pic>
      <p:pic>
        <p:nvPicPr>
          <p:cNvPr id="6" name="Изображение 5" descr="Unknown-2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212976"/>
            <a:ext cx="5004048" cy="3024336"/>
          </a:xfrm>
          <a:prstGeom prst="rect">
            <a:avLst/>
          </a:prstGeom>
        </p:spPr>
      </p:pic>
      <p:pic>
        <p:nvPicPr>
          <p:cNvPr id="7" name="Изображение 6" descr="vagon_krytyi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3501008"/>
            <a:ext cx="4139952" cy="23762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95736" y="332656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Объекты и предметы исследования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636912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1)Упаковки (коробки, бутылки)</a:t>
            </a:r>
            <a:endParaRPr lang="ru-RU" sz="28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6165304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2)Вагоны и цистерны</a:t>
            </a:r>
            <a:endParaRPr lang="ru-RU" sz="28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808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0170306_12170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336" b="13336"/>
          <a:stretch>
            <a:fillRect/>
          </a:stretch>
        </p:blipFill>
        <p:spPr>
          <a:xfrm>
            <a:off x="395536" y="1052736"/>
            <a:ext cx="8121691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11560" y="620688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                           Опыты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371703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Узнаём площадь заполненной напитком части бутылки;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24537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20170306_12151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4856"/>
            <a:ext cx="9144000" cy="68231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72200" y="1916832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коробки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756152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20170306_121558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336" b="1333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475656" y="764704"/>
            <a:ext cx="648072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Строили диаграмму опытов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5" name="Рисунок 4" descr="Безымянный.jpg"/>
          <p:cNvPicPr>
            <a:picLocks noChangeAspect="1"/>
          </p:cNvPicPr>
          <p:nvPr/>
        </p:nvPicPr>
        <p:blipFill>
          <a:blip r:embed="rId3" cstate="print"/>
          <a:srcRect l="1638"/>
          <a:stretch>
            <a:fillRect/>
          </a:stretch>
        </p:blipFill>
        <p:spPr>
          <a:xfrm rot="20571289">
            <a:off x="3484163" y="3570010"/>
            <a:ext cx="5771285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913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300</TotalTime>
  <Words>373</Words>
  <Application>Microsoft Office PowerPoint</Application>
  <PresentationFormat>Экран (4:3)</PresentationFormat>
  <Paragraphs>67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Яркая</vt:lpstr>
      <vt:lpstr>Проектная работа на тему: Зависимость формы и объема</vt:lpstr>
      <vt:lpstr>Актуальность проекта</vt:lpstr>
      <vt:lpstr>Слайд 3</vt:lpstr>
      <vt:lpstr>Гипотеза</vt:lpstr>
      <vt:lpstr>Чтобы ответить на эти вопросы, мы:</vt:lpstr>
      <vt:lpstr>Слайд 6</vt:lpstr>
      <vt:lpstr>Слайд 7</vt:lpstr>
      <vt:lpstr>Слайд 8</vt:lpstr>
      <vt:lpstr>Слайд 9</vt:lpstr>
      <vt:lpstr>Сравниваем результаты</vt:lpstr>
      <vt:lpstr>Слайд 11</vt:lpstr>
      <vt:lpstr>Слайд 12</vt:lpstr>
      <vt:lpstr>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math20</dc:creator>
  <cp:lastModifiedBy>math20</cp:lastModifiedBy>
  <cp:revision>33</cp:revision>
  <dcterms:created xsi:type="dcterms:W3CDTF">2017-03-01T06:19:36Z</dcterms:created>
  <dcterms:modified xsi:type="dcterms:W3CDTF">2017-11-11T09:56:22Z</dcterms:modified>
</cp:coreProperties>
</file>